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73" r:id="rId3"/>
    <p:sldId id="279" r:id="rId4"/>
    <p:sldId id="280" r:id="rId5"/>
    <p:sldId id="274" r:id="rId6"/>
    <p:sldId id="278" r:id="rId7"/>
    <p:sldId id="281" r:id="rId8"/>
    <p:sldId id="277" r:id="rId9"/>
    <p:sldId id="275" r:id="rId10"/>
    <p:sldId id="294" r:id="rId11"/>
    <p:sldId id="282" r:id="rId12"/>
    <p:sldId id="276" r:id="rId13"/>
    <p:sldId id="283" r:id="rId14"/>
    <p:sldId id="284" r:id="rId15"/>
    <p:sldId id="286" r:id="rId16"/>
    <p:sldId id="287" r:id="rId17"/>
    <p:sldId id="288" r:id="rId18"/>
    <p:sldId id="285" r:id="rId19"/>
    <p:sldId id="289" r:id="rId20"/>
    <p:sldId id="296" r:id="rId21"/>
    <p:sldId id="297" r:id="rId22"/>
    <p:sldId id="295" r:id="rId23"/>
    <p:sldId id="298" r:id="rId24"/>
    <p:sldId id="299" r:id="rId25"/>
    <p:sldId id="291" r:id="rId26"/>
    <p:sldId id="301" r:id="rId27"/>
    <p:sldId id="303" r:id="rId28"/>
    <p:sldId id="302" r:id="rId29"/>
    <p:sldId id="300" r:id="rId30"/>
    <p:sldId id="292" r:id="rId31"/>
    <p:sldId id="304" r:id="rId32"/>
    <p:sldId id="26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170486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242167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395821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2552628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787217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1687034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3543944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2155927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3138420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1783743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B850E-6678-4729-9AD2-66918EAE3B16}" type="datetimeFigureOut">
              <a:rPr lang="en-US" smtClean="0"/>
              <a:t>9/26/2013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833FE9-3CDB-4FAE-92FB-A7B800C51A7E}" type="slidenum">
              <a:rPr lang="en-US" smtClean="0"/>
              <a:t>‹#›</a:t>
            </a:fld>
            <a:endParaRPr lang="en-US" dirty="0"/>
          </a:p>
        </p:txBody>
      </p:sp>
    </p:spTree>
    <p:extLst>
      <p:ext uri="{BB962C8B-B14F-4D97-AF65-F5344CB8AC3E}">
        <p14:creationId xmlns:p14="http://schemas.microsoft.com/office/powerpoint/2010/main" val="856780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1B850E-6678-4729-9AD2-66918EAE3B16}" type="datetimeFigureOut">
              <a:rPr lang="en-US" smtClean="0"/>
              <a:t>9/26/2013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833FE9-3CDB-4FAE-92FB-A7B800C51A7E}" type="slidenum">
              <a:rPr lang="en-US" smtClean="0"/>
              <a:t>‹#›</a:t>
            </a:fld>
            <a:endParaRPr lang="en-US" dirty="0"/>
          </a:p>
        </p:txBody>
      </p:sp>
    </p:spTree>
    <p:extLst>
      <p:ext uri="{BB962C8B-B14F-4D97-AF65-F5344CB8AC3E}">
        <p14:creationId xmlns:p14="http://schemas.microsoft.com/office/powerpoint/2010/main" val="25333375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3352800"/>
          </a:xfrm>
        </p:spPr>
        <p:txBody>
          <a:bodyPr>
            <a:normAutofit/>
          </a:bodyPr>
          <a:lstStyle/>
          <a:p>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smtClean="0">
                <a:solidFill>
                  <a:srgbClr val="002060"/>
                </a:solidFill>
                <a:effectLst>
                  <a:outerShdw blurRad="38100" dist="38100" dir="2700000" algn="tl">
                    <a:srgbClr val="000000">
                      <a:alpha val="43137"/>
                    </a:srgbClr>
                  </a:outerShdw>
                </a:effectLst>
                <a:latin typeface="Baskerville Old Face" pitchFamily="18" charset="0"/>
              </a:rPr>
            </a:br>
            <a:r>
              <a:rPr lang="en-US" sz="2200" b="1" dirty="0" smtClean="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smtClean="0">
                <a:solidFill>
                  <a:srgbClr val="002060"/>
                </a:solidFill>
                <a:effectLst>
                  <a:outerShdw blurRad="38100" dist="38100" dir="2700000" algn="tl">
                    <a:srgbClr val="000000">
                      <a:alpha val="43137"/>
                    </a:srgbClr>
                  </a:outerShdw>
                </a:effectLst>
                <a:latin typeface="Baskerville Old Face" pitchFamily="18" charset="0"/>
              </a:rPr>
            </a:b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and Badger RED Center</a:t>
            </a:r>
            <a:br>
              <a:rPr lang="en-US" sz="3200" b="1" dirty="0" smtClean="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400" b="1" dirty="0" smtClean="0">
                <a:solidFill>
                  <a:srgbClr val="002060"/>
                </a:solidFill>
                <a:effectLst>
                  <a:outerShdw blurRad="38100" dist="38100" dir="2700000" algn="tl">
                    <a:srgbClr val="000000">
                      <a:alpha val="43137"/>
                    </a:srgbClr>
                  </a:outerShdw>
                </a:effectLst>
                <a:latin typeface="Baskerville Old Face" pitchFamily="18" charset="0"/>
              </a:rPr>
              <a:t>3</a:t>
            </a:r>
            <a:r>
              <a:rPr lang="en-US" sz="2400" b="1" baseline="30000" dirty="0" smtClean="0">
                <a:solidFill>
                  <a:srgbClr val="002060"/>
                </a:solidFill>
                <a:effectLst>
                  <a:outerShdw blurRad="38100" dist="38100" dir="2700000" algn="tl">
                    <a:srgbClr val="000000">
                      <a:alpha val="43137"/>
                    </a:srgbClr>
                  </a:outerShdw>
                </a:effectLst>
                <a:latin typeface="Baskerville Old Face" pitchFamily="18" charset="0"/>
              </a:rPr>
              <a:t>rd</a:t>
            </a:r>
            <a:r>
              <a:rPr lang="en-US" sz="2400" b="1" dirty="0" smtClean="0">
                <a:solidFill>
                  <a:srgbClr val="002060"/>
                </a:solidFill>
                <a:effectLst>
                  <a:outerShdw blurRad="38100" dist="38100" dir="2700000" algn="tl">
                    <a:srgbClr val="000000">
                      <a:alpha val="43137"/>
                    </a:srgbClr>
                  </a:outerShdw>
                </a:effectLst>
                <a:latin typeface="Baskerville Old Face" pitchFamily="18" charset="0"/>
              </a:rPr>
              <a:t> Annual MABAS-Wisconsin</a:t>
            </a:r>
            <a:br>
              <a:rPr lang="en-US" sz="2400" b="1" dirty="0" smtClean="0">
                <a:solidFill>
                  <a:srgbClr val="002060"/>
                </a:solidFill>
                <a:effectLst>
                  <a:outerShdw blurRad="38100" dist="38100" dir="2700000" algn="tl">
                    <a:srgbClr val="000000">
                      <a:alpha val="43137"/>
                    </a:srgbClr>
                  </a:outerShdw>
                </a:effectLst>
                <a:latin typeface="Baskerville Old Face" pitchFamily="18" charset="0"/>
              </a:rPr>
            </a:br>
            <a:r>
              <a:rPr lang="en-US" sz="2400" b="1" dirty="0" smtClean="0">
                <a:solidFill>
                  <a:srgbClr val="002060"/>
                </a:solidFill>
                <a:effectLst>
                  <a:outerShdw blurRad="38100" dist="38100" dir="2700000" algn="tl">
                    <a:srgbClr val="000000">
                      <a:alpha val="43137"/>
                    </a:srgbClr>
                  </a:outerShdw>
                </a:effectLst>
                <a:latin typeface="Baskerville Old Face" pitchFamily="18" charset="0"/>
              </a:rPr>
              <a:t>Command &amp; Dispatch Conference</a:t>
            </a:r>
            <a:br>
              <a:rPr lang="en-US" sz="2400" b="1" dirty="0" smtClean="0">
                <a:solidFill>
                  <a:srgbClr val="002060"/>
                </a:solidFill>
                <a:effectLst>
                  <a:outerShdw blurRad="38100" dist="38100" dir="2700000" algn="tl">
                    <a:srgbClr val="000000">
                      <a:alpha val="43137"/>
                    </a:srgbClr>
                  </a:outerShdw>
                </a:effectLst>
                <a:latin typeface="Baskerville Old Face" pitchFamily="18" charset="0"/>
              </a:rPr>
            </a:br>
            <a:r>
              <a:rPr lang="en-US" sz="2400" b="1" dirty="0" smtClean="0">
                <a:solidFill>
                  <a:srgbClr val="002060"/>
                </a:solidFill>
                <a:effectLst>
                  <a:outerShdw blurRad="38100" dist="38100" dir="2700000" algn="tl">
                    <a:srgbClr val="000000">
                      <a:alpha val="43137"/>
                    </a:srgbClr>
                  </a:outerShdw>
                </a:effectLst>
                <a:latin typeface="Baskerville Old Face" pitchFamily="18" charset="0"/>
              </a:rPr>
              <a:t>August 23, 2013 </a:t>
            </a:r>
            <a:endParaRPr lang="en-US" sz="24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2362200" y="5410201"/>
            <a:ext cx="6705600" cy="1295399"/>
          </a:xfrm>
        </p:spPr>
        <p:txBody>
          <a:bodyPr>
            <a:normAutofit fontScale="92500" lnSpcReduction="20000"/>
          </a:bodyPr>
          <a:lstStyle/>
          <a:p>
            <a:pPr algn="l"/>
            <a:r>
              <a:rPr lang="en-US" b="1" dirty="0" smtClean="0">
                <a:latin typeface="Bermuda Script" pitchFamily="34" charset="0"/>
              </a:rPr>
              <a:t>Randall Pickering</a:t>
            </a:r>
          </a:p>
          <a:p>
            <a:pPr algn="l"/>
            <a:r>
              <a:rPr lang="en-US" sz="2600" b="1" dirty="0" smtClean="0"/>
              <a:t>MABAS-Wisconsin Communications Committee</a:t>
            </a:r>
          </a:p>
          <a:p>
            <a:pPr algn="l"/>
            <a:r>
              <a:rPr lang="en-US" sz="2600" b="1" dirty="0" smtClean="0"/>
              <a:t>WISCOM SSMG/Executive Board</a:t>
            </a:r>
            <a:endParaRPr lang="en-US" sz="2600" b="1" dirty="0"/>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15200" y="0"/>
            <a:ext cx="1600200" cy="20708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308386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752600"/>
            <a:ext cx="8534400" cy="4953000"/>
          </a:xfrm>
        </p:spPr>
        <p:txBody>
          <a:bodyPr>
            <a:normAutofit/>
          </a:bodyPr>
          <a:lstStyle/>
          <a:p>
            <a:pPr algn="l"/>
            <a:r>
              <a:rPr lang="en-US" sz="3000" i="1" u="sng" dirty="0" smtClean="0">
                <a:solidFill>
                  <a:srgbClr val="FF0000"/>
                </a:solidFill>
              </a:rPr>
              <a:t>Use of Tactical / Response / Widearea radio channels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C-01.01.01 - VHF interoperability</a:t>
            </a:r>
          </a:p>
          <a:p>
            <a:pPr lvl="1" algn="l"/>
            <a:r>
              <a:rPr lang="en-US" sz="2000" dirty="0" smtClean="0">
                <a:solidFill>
                  <a:schemeClr val="tx1"/>
                </a:solidFill>
              </a:rPr>
              <a:t>This issue is also addressed in WEM 8, paragraph 8.06 – Communications</a:t>
            </a:r>
          </a:p>
          <a:p>
            <a:pPr lvl="1" algn="l"/>
            <a:endParaRPr lang="en-US" sz="1000" dirty="0">
              <a:solidFill>
                <a:schemeClr val="tx1"/>
              </a:solidFill>
            </a:endParaRPr>
          </a:p>
          <a:p>
            <a:pPr lvl="1" algn="l"/>
            <a:r>
              <a:rPr lang="en-US" sz="2000" dirty="0">
                <a:solidFill>
                  <a:schemeClr val="tx1"/>
                </a:solidFill>
              </a:rPr>
              <a:t>“To facilitate radio interoperability during emergency response operations, designated </a:t>
            </a:r>
            <a:r>
              <a:rPr lang="en-US" sz="2000" b="1" i="1" dirty="0">
                <a:solidFill>
                  <a:schemeClr val="tx1"/>
                </a:solidFill>
              </a:rPr>
              <a:t>MABAS VHF radio frequencies will be utilized by MABAS member units for on scene communications with MABAS mutual aid </a:t>
            </a:r>
            <a:r>
              <a:rPr lang="en-US" sz="2000" dirty="0">
                <a:solidFill>
                  <a:schemeClr val="tx1"/>
                </a:solidFill>
              </a:rPr>
              <a:t>partners. This does not preclude fire, rescue and emergency medical services from utilizing other radio frequencies or radio bands for their own internal communications</a:t>
            </a:r>
            <a:r>
              <a:rPr lang="en-US" sz="2000" dirty="0" smtClean="0">
                <a:solidFill>
                  <a:schemeClr val="tx1"/>
                </a:solidFill>
              </a:rPr>
              <a:t>.”</a:t>
            </a:r>
            <a:endParaRPr lang="en-US" sz="2000" dirty="0">
              <a:solidFill>
                <a:schemeClr val="tx1"/>
              </a:solidFill>
            </a:endParaRPr>
          </a:p>
          <a:p>
            <a:pPr lvl="1" algn="l"/>
            <a:endParaRPr lang="en-US" sz="20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88324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2286000"/>
            <a:ext cx="8534400" cy="4343400"/>
          </a:xfrm>
        </p:spPr>
        <p:txBody>
          <a:bodyPr>
            <a:normAutofit/>
          </a:bodyPr>
          <a:lstStyle/>
          <a:p>
            <a:pPr algn="l"/>
            <a:r>
              <a:rPr lang="en-US" sz="3000" i="1" u="sng" dirty="0" smtClean="0">
                <a:solidFill>
                  <a:srgbClr val="FF0000"/>
                </a:solidFill>
              </a:rPr>
              <a:t>Use of Tactical / Response / Widearea radio channels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C-01.01.01 - VHF interoperability</a:t>
            </a:r>
          </a:p>
          <a:p>
            <a:pPr lvl="1" algn="l"/>
            <a:r>
              <a:rPr lang="en-US" sz="2000" dirty="0" smtClean="0">
                <a:solidFill>
                  <a:schemeClr val="tx1"/>
                </a:solidFill>
              </a:rPr>
              <a:t>“Department </a:t>
            </a:r>
            <a:r>
              <a:rPr lang="en-US" sz="2000" dirty="0">
                <a:solidFill>
                  <a:schemeClr val="tx1"/>
                </a:solidFill>
              </a:rPr>
              <a:t>that utilize frequencies other than VHF high band for </a:t>
            </a:r>
            <a:r>
              <a:rPr lang="en-US" sz="2000" dirty="0" smtClean="0">
                <a:solidFill>
                  <a:schemeClr val="tx1"/>
                </a:solidFill>
              </a:rPr>
              <a:t>primary operations have developed various systems to communicate with MABAS departments at mutual aid calls.  These systems have limitations, have tendencies to cause harmful interference, limit operating areas, may violate FCC rules, and could jeopardize the safety of personnel at emergency scenes.  The MABAS-Wisconsin Radio Committee has acknowledged that the use of cross band repeaters to be appropriate for use in Wisconsin to link analog fire ground frequencies from two different radio bands together for interoperability at a scene under control of the local incident commander (IC) of the stricken community.”  </a:t>
            </a:r>
            <a:endParaRPr lang="en-US" sz="20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14331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lnSpcReduction="10000"/>
          </a:bodyPr>
          <a:lstStyle/>
          <a:p>
            <a:pPr algn="l"/>
            <a:r>
              <a:rPr lang="en-US" sz="3000" i="1" u="sng" dirty="0" smtClean="0">
                <a:solidFill>
                  <a:srgbClr val="FF0000"/>
                </a:solidFill>
              </a:rPr>
              <a:t>Use of Tactical / Response / Widearea radio channels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“Tactical” radio channels </a:t>
            </a:r>
            <a:endParaRPr lang="en-US" sz="1800" dirty="0" smtClean="0">
              <a:solidFill>
                <a:schemeClr val="tx1"/>
              </a:solidFill>
            </a:endParaRPr>
          </a:p>
          <a:p>
            <a:pPr marL="800100" lvl="1" indent="-342900" algn="l">
              <a:buFont typeface="Arial" pitchFamily="34" charset="0"/>
              <a:buChar char="•"/>
            </a:pPr>
            <a:r>
              <a:rPr lang="en-US" sz="2000" dirty="0" smtClean="0">
                <a:solidFill>
                  <a:schemeClr val="tx1"/>
                </a:solidFill>
              </a:rPr>
              <a:t>On Scene / Hot Zone communications</a:t>
            </a:r>
          </a:p>
          <a:p>
            <a:pPr marL="800100" lvl="1" indent="-342900" algn="l">
              <a:buFont typeface="Arial" pitchFamily="34" charset="0"/>
              <a:buChar char="•"/>
            </a:pPr>
            <a:r>
              <a:rPr lang="en-US" sz="2000" dirty="0" smtClean="0">
                <a:solidFill>
                  <a:schemeClr val="tx1"/>
                </a:solidFill>
              </a:rPr>
              <a:t>Licensed statewide by the State of Wisconsin.  No individual radio licenses are required</a:t>
            </a:r>
          </a:p>
          <a:p>
            <a:pPr marL="800100" lvl="1" indent="-342900" algn="l">
              <a:buFont typeface="Arial" pitchFamily="34" charset="0"/>
              <a:buChar char="•"/>
            </a:pPr>
            <a:r>
              <a:rPr lang="en-US" sz="2000" dirty="0" smtClean="0">
                <a:solidFill>
                  <a:schemeClr val="tx1"/>
                </a:solidFill>
              </a:rPr>
              <a:t>Mobile-only operation.  No base stations are allowed on the MABAS tactical channels</a:t>
            </a:r>
          </a:p>
          <a:p>
            <a:pPr lvl="1" algn="l"/>
            <a:endParaRPr lang="en-US" sz="1000" dirty="0" smtClean="0">
              <a:solidFill>
                <a:schemeClr val="tx1"/>
              </a:solidFill>
            </a:endParaRPr>
          </a:p>
          <a:p>
            <a:pPr marL="0" lvl="1" algn="l"/>
            <a:r>
              <a:rPr lang="en-US" sz="2000" b="1" dirty="0" smtClean="0">
                <a:solidFill>
                  <a:schemeClr val="tx1"/>
                </a:solidFill>
              </a:rPr>
              <a:t>MABAS Box Alarms:                              FG-Red, FG-White, FG-Blue, </a:t>
            </a:r>
          </a:p>
          <a:p>
            <a:pPr marL="0" lvl="1" algn="l"/>
            <a:r>
              <a:rPr lang="en-US" sz="2000" b="1" dirty="0" smtClean="0">
                <a:solidFill>
                  <a:schemeClr val="tx1"/>
                </a:solidFill>
              </a:rPr>
              <a:t>                                                                   FG-Gold, FG-Black, FG-Gray</a:t>
            </a:r>
          </a:p>
          <a:p>
            <a:pPr lvl="1" algn="l"/>
            <a:endParaRPr lang="en-US" sz="1000" b="1" dirty="0" smtClean="0">
              <a:solidFill>
                <a:schemeClr val="tx1"/>
              </a:solidFill>
            </a:endParaRPr>
          </a:p>
          <a:p>
            <a:pPr marL="0" lvl="1" algn="l"/>
            <a:r>
              <a:rPr lang="en-US" sz="2000" b="1" dirty="0">
                <a:solidFill>
                  <a:schemeClr val="tx1"/>
                </a:solidFill>
              </a:rPr>
              <a:t>	</a:t>
            </a:r>
            <a:r>
              <a:rPr lang="en-US" sz="2000" b="1" dirty="0" smtClean="0">
                <a:solidFill>
                  <a:schemeClr val="tx1"/>
                </a:solidFill>
              </a:rPr>
              <a:t>			   8TAC-Red, 8TAC-White, 8TAC-Blue</a:t>
            </a:r>
          </a:p>
          <a:p>
            <a:pPr marL="0" lvl="1" algn="l"/>
            <a:endParaRPr lang="en-US" sz="1100" b="1" dirty="0">
              <a:solidFill>
                <a:schemeClr val="tx1"/>
              </a:solidFill>
            </a:endParaRPr>
          </a:p>
          <a:p>
            <a:pPr marL="0" lvl="1" algn="l"/>
            <a:r>
              <a:rPr lang="en-US" sz="2000" b="1" dirty="0" smtClean="0">
                <a:solidFill>
                  <a:schemeClr val="tx1"/>
                </a:solidFill>
              </a:rPr>
              <a:t>(Intra-state Inter-disciplinary use):    MARC-2, MARC-3, MARC-4</a:t>
            </a:r>
          </a:p>
          <a:p>
            <a:pPr marL="0" lvl="1" algn="l"/>
            <a:endParaRPr lang="en-US" sz="1100" b="1" dirty="0" smtClean="0">
              <a:solidFill>
                <a:schemeClr val="tx1"/>
              </a:solidFill>
            </a:endParaRPr>
          </a:p>
          <a:p>
            <a:pPr marL="0" lvl="1" algn="l"/>
            <a:r>
              <a:rPr lang="en-US" sz="2000" b="1" dirty="0" smtClean="0">
                <a:solidFill>
                  <a:schemeClr val="tx1"/>
                </a:solidFill>
              </a:rPr>
              <a:t>(Interstate / Nationwide use):             V-TAC1, V-TAC2, V-TAC3                         </a:t>
            </a: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5128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Use of Tactical / Response / Widearea radio channels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“Response” radio channels </a:t>
            </a:r>
            <a:endParaRPr lang="en-US" sz="1800" dirty="0" smtClean="0">
              <a:solidFill>
                <a:schemeClr val="tx1"/>
              </a:solidFill>
            </a:endParaRPr>
          </a:p>
          <a:p>
            <a:pPr marL="800100" lvl="1" indent="-342900" algn="l">
              <a:buFont typeface="Arial" pitchFamily="34" charset="0"/>
              <a:buChar char="•"/>
            </a:pPr>
            <a:r>
              <a:rPr lang="en-US" sz="2000" dirty="0" smtClean="0">
                <a:solidFill>
                  <a:schemeClr val="tx1"/>
                </a:solidFill>
              </a:rPr>
              <a:t>Dispatch / Alerting communications</a:t>
            </a:r>
          </a:p>
          <a:p>
            <a:pPr marL="800100" lvl="1" indent="-342900" algn="l">
              <a:buFont typeface="Arial" pitchFamily="34" charset="0"/>
              <a:buChar char="•"/>
            </a:pPr>
            <a:r>
              <a:rPr lang="en-US" sz="2000" dirty="0" smtClean="0">
                <a:solidFill>
                  <a:schemeClr val="tx1"/>
                </a:solidFill>
              </a:rPr>
              <a:t>Coordination of responding units to the emergency scene or staging area</a:t>
            </a:r>
          </a:p>
          <a:p>
            <a:pPr marL="800100" lvl="1" indent="-342900" algn="l">
              <a:buFont typeface="Arial" pitchFamily="34" charset="0"/>
              <a:buChar char="•"/>
            </a:pPr>
            <a:r>
              <a:rPr lang="en-US" sz="2000" dirty="0" smtClean="0">
                <a:solidFill>
                  <a:schemeClr val="tx1"/>
                </a:solidFill>
              </a:rPr>
              <a:t>Coordination of staging area, including communications between IC-staging</a:t>
            </a:r>
          </a:p>
          <a:p>
            <a:pPr marL="800100" lvl="1" indent="-342900" algn="l">
              <a:buFont typeface="Arial" pitchFamily="34" charset="0"/>
              <a:buChar char="•"/>
            </a:pPr>
            <a:r>
              <a:rPr lang="en-US" sz="2000" dirty="0" smtClean="0">
                <a:solidFill>
                  <a:schemeClr val="tx1"/>
                </a:solidFill>
              </a:rPr>
              <a:t>Routine updates, reports and/or requests for additional resources</a:t>
            </a:r>
          </a:p>
          <a:p>
            <a:pPr marL="800100" lvl="1" indent="-342900" algn="l">
              <a:buFont typeface="Arial" pitchFamily="34" charset="0"/>
              <a:buChar char="•"/>
            </a:pPr>
            <a:r>
              <a:rPr lang="en-US" sz="2000" dirty="0" smtClean="0">
                <a:solidFill>
                  <a:schemeClr val="tx1"/>
                </a:solidFill>
              </a:rPr>
              <a:t>Communications between IC and the MABAS Dispatch Center</a:t>
            </a:r>
          </a:p>
          <a:p>
            <a:pPr marL="800100" lvl="1" indent="-342900" algn="l">
              <a:buFont typeface="Arial" pitchFamily="34" charset="0"/>
              <a:buChar char="•"/>
            </a:pPr>
            <a:r>
              <a:rPr lang="en-US" sz="2000" dirty="0" smtClean="0">
                <a:solidFill>
                  <a:schemeClr val="tx1"/>
                </a:solidFill>
              </a:rPr>
              <a:t>Change of Quarters units</a:t>
            </a:r>
          </a:p>
          <a:p>
            <a:pPr lvl="1" algn="l"/>
            <a:endParaRPr lang="en-US" sz="2000" dirty="0" smtClean="0">
              <a:solidFill>
                <a:schemeClr val="tx1"/>
              </a:solidFill>
            </a:endParaRPr>
          </a:p>
          <a:p>
            <a:pPr marL="0" lvl="1" algn="l"/>
            <a:r>
              <a:rPr lang="en-US" sz="2000" b="1" dirty="0" smtClean="0">
                <a:solidFill>
                  <a:schemeClr val="tx1"/>
                </a:solidFill>
              </a:rPr>
              <a:t>MABAS Box Alarms:                              IFERN, IFERN2 </a:t>
            </a:r>
          </a:p>
          <a:p>
            <a:pPr marL="0" lvl="1" algn="l"/>
            <a:endParaRPr lang="en-US" sz="1100" b="1" dirty="0">
              <a:solidFill>
                <a:schemeClr val="tx1"/>
              </a:solidFill>
            </a:endParaRPr>
          </a:p>
          <a:p>
            <a:pPr marL="0" lvl="1" algn="l"/>
            <a:r>
              <a:rPr lang="en-US" sz="2000" b="1" dirty="0" smtClean="0">
                <a:solidFill>
                  <a:schemeClr val="tx1"/>
                </a:solidFill>
              </a:rPr>
              <a:t>(Intra-state Inter-disciplinary use):    MARC-1</a:t>
            </a:r>
          </a:p>
          <a:p>
            <a:pPr marL="0" lvl="1" algn="l"/>
            <a:r>
              <a:rPr lang="en-US" sz="2000" b="1" dirty="0" smtClean="0">
                <a:solidFill>
                  <a:schemeClr val="tx1"/>
                </a:solidFill>
              </a:rPr>
              <a:t>(Interstate / Nationwide use):             V-Call                         </a:t>
            </a: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300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Use of Tactical / Response / Widearea radio channels</a:t>
            </a:r>
          </a:p>
          <a:p>
            <a:pPr marL="342900" indent="-342900" algn="l">
              <a:buFont typeface="Arial" pitchFamily="34" charset="0"/>
              <a:buChar char="•"/>
            </a:pPr>
            <a:endParaRPr lang="en-US" sz="1100" dirty="0" smtClean="0">
              <a:solidFill>
                <a:schemeClr val="tx1"/>
              </a:solidFill>
            </a:endParaRPr>
          </a:p>
          <a:p>
            <a:pPr marL="342900" lvl="1" indent="-342900" algn="l">
              <a:buFont typeface="Arial" pitchFamily="34" charset="0"/>
              <a:buChar char="•"/>
            </a:pPr>
            <a:r>
              <a:rPr lang="en-US" sz="2400" dirty="0" smtClean="0">
                <a:solidFill>
                  <a:schemeClr val="tx1"/>
                </a:solidFill>
              </a:rPr>
              <a:t>“Widearea” (WISCOM) radio channels – aka: </a:t>
            </a:r>
            <a:r>
              <a:rPr lang="en-US" sz="2400" i="1" dirty="0">
                <a:solidFill>
                  <a:schemeClr val="tx1"/>
                </a:solidFill>
              </a:rPr>
              <a:t>when normal radio channels will not carry far enough to work  </a:t>
            </a:r>
            <a:r>
              <a:rPr lang="en-US" sz="2400" b="1" i="1" dirty="0">
                <a:solidFill>
                  <a:schemeClr val="tx1"/>
                </a:solidFill>
              </a:rPr>
              <a:t>[think “interdivisional /task force/strike team responses”]</a:t>
            </a:r>
          </a:p>
          <a:p>
            <a:pPr marL="342900" indent="-342900" algn="l">
              <a:buFont typeface="Arial" pitchFamily="34" charset="0"/>
              <a:buChar char="•"/>
            </a:pPr>
            <a:endParaRPr lang="en-US" sz="1000" dirty="0" smtClean="0">
              <a:solidFill>
                <a:schemeClr val="tx1"/>
              </a:solidFill>
            </a:endParaRPr>
          </a:p>
          <a:p>
            <a:pPr marL="800100" lvl="1" indent="-342900" algn="l">
              <a:buFont typeface="Arial" pitchFamily="34" charset="0"/>
              <a:buChar char="•"/>
            </a:pPr>
            <a:r>
              <a:rPr lang="en-US" sz="2000" dirty="0" smtClean="0">
                <a:solidFill>
                  <a:schemeClr val="tx1"/>
                </a:solidFill>
              </a:rPr>
              <a:t>Contact and coordination with MABAS </a:t>
            </a:r>
            <a:r>
              <a:rPr lang="en-US" sz="2000" b="1" dirty="0" smtClean="0">
                <a:solidFill>
                  <a:srgbClr val="FF0000"/>
                </a:solidFill>
              </a:rPr>
              <a:t>Badger RED Center</a:t>
            </a:r>
          </a:p>
          <a:p>
            <a:pPr marL="800100" lvl="1" indent="-342900" algn="l">
              <a:buFont typeface="Arial" pitchFamily="34" charset="0"/>
              <a:buChar char="•"/>
            </a:pPr>
            <a:r>
              <a:rPr lang="en-US" sz="2000" dirty="0" smtClean="0">
                <a:solidFill>
                  <a:schemeClr val="tx1"/>
                </a:solidFill>
              </a:rPr>
              <a:t>Coordination of units from a wide geographic area responding to a marshaling area</a:t>
            </a:r>
          </a:p>
          <a:p>
            <a:pPr marL="800100" lvl="1" indent="-342900" algn="l">
              <a:buFont typeface="Arial" pitchFamily="34" charset="0"/>
              <a:buChar char="•"/>
            </a:pPr>
            <a:r>
              <a:rPr lang="en-US" sz="2000" dirty="0" smtClean="0">
                <a:solidFill>
                  <a:schemeClr val="tx1"/>
                </a:solidFill>
              </a:rPr>
              <a:t>Coordination by a Inter-divisional Strike Team or Task Force Team Leader with Staging or Reception Area.</a:t>
            </a:r>
          </a:p>
          <a:p>
            <a:pPr marL="800100" lvl="1" indent="-342900" algn="l">
              <a:buFont typeface="Arial" pitchFamily="34" charset="0"/>
              <a:buChar char="•"/>
            </a:pPr>
            <a:r>
              <a:rPr lang="en-US" sz="2000" dirty="0" smtClean="0">
                <a:solidFill>
                  <a:schemeClr val="tx1"/>
                </a:solidFill>
              </a:rPr>
              <a:t>Communications between MABAS and WEM Resources and Coordinators</a:t>
            </a:r>
          </a:p>
          <a:p>
            <a:pPr lvl="1" algn="l"/>
            <a:endParaRPr lang="en-US" sz="1000" dirty="0" smtClean="0">
              <a:solidFill>
                <a:schemeClr val="tx1"/>
              </a:solidFill>
            </a:endParaRPr>
          </a:p>
          <a:p>
            <a:pPr marL="0" lvl="1" algn="l"/>
            <a:r>
              <a:rPr lang="en-US" sz="2000" b="1" dirty="0" smtClean="0">
                <a:solidFill>
                  <a:schemeClr val="tx1"/>
                </a:solidFill>
              </a:rPr>
              <a:t>MABAS Box Alarms:                              MABAS1, MABAS2</a:t>
            </a: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644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4953000"/>
          </a:xfrm>
        </p:spPr>
        <p:txBody>
          <a:bodyPr>
            <a:normAutofit/>
          </a:bodyPr>
          <a:lstStyle/>
          <a:p>
            <a:pPr algn="l"/>
            <a:r>
              <a:rPr lang="en-US" sz="3000" i="1" u="sng" dirty="0" smtClean="0">
                <a:solidFill>
                  <a:srgbClr val="FF0000"/>
                </a:solidFill>
              </a:rPr>
              <a:t>How to sector hot zone radio communications </a:t>
            </a:r>
          </a:p>
          <a:p>
            <a:pPr marL="342900" indent="-342900" algn="l">
              <a:buFont typeface="Arial" pitchFamily="34" charset="0"/>
              <a:buChar char="•"/>
            </a:pPr>
            <a:endParaRPr lang="en-US" sz="1100" dirty="0" smtClean="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p:cNvGraphicFramePr>
            <a:graphicFrameLocks noGrp="1"/>
          </p:cNvGraphicFramePr>
          <p:nvPr>
            <p:extLst>
              <p:ext uri="{D42A27DB-BD31-4B8C-83A1-F6EECF244321}">
                <p14:modId xmlns:p14="http://schemas.microsoft.com/office/powerpoint/2010/main" val="2301865471"/>
              </p:ext>
            </p:extLst>
          </p:nvPr>
        </p:nvGraphicFramePr>
        <p:xfrm>
          <a:off x="457200" y="2514600"/>
          <a:ext cx="8458200" cy="4324350"/>
        </p:xfrm>
        <a:graphic>
          <a:graphicData uri="http://schemas.openxmlformats.org/drawingml/2006/table">
            <a:tbl>
              <a:tblPr firstRow="1" bandRow="1">
                <a:tableStyleId>{5C22544A-7EE6-4342-B048-85BDC9FD1C3A}</a:tableStyleId>
              </a:tblPr>
              <a:tblGrid>
                <a:gridCol w="2819400"/>
                <a:gridCol w="2057400"/>
                <a:gridCol w="1981200"/>
                <a:gridCol w="1600200"/>
              </a:tblGrid>
              <a:tr h="371475">
                <a:tc>
                  <a:txBody>
                    <a:bodyPr/>
                    <a:lstStyle/>
                    <a:p>
                      <a:pPr algn="ctr" fontAlgn="ctr"/>
                      <a:r>
                        <a:rPr lang="en-US" sz="1600" b="1" i="0" u="none" strike="noStrike" dirty="0">
                          <a:solidFill>
                            <a:schemeClr val="bg1"/>
                          </a:solidFill>
                          <a:effectLst/>
                          <a:latin typeface="Arial Narrow"/>
                        </a:rPr>
                        <a:t>Unit Assignment</a:t>
                      </a:r>
                    </a:p>
                  </a:txBody>
                  <a:tcPr marL="9525" marR="9525" marT="9525" marB="0" anchor="ctr"/>
                </a:tc>
                <a:tc>
                  <a:txBody>
                    <a:bodyPr/>
                    <a:lstStyle/>
                    <a:p>
                      <a:pPr algn="ctr" fontAlgn="ctr"/>
                      <a:r>
                        <a:rPr lang="en-US" sz="1600" b="1" i="0" u="none" strike="noStrike" dirty="0">
                          <a:solidFill>
                            <a:schemeClr val="bg1"/>
                          </a:solidFill>
                          <a:effectLst/>
                          <a:latin typeface="Arial Narrow"/>
                        </a:rPr>
                        <a:t>Routine </a:t>
                      </a:r>
                      <a:r>
                        <a:rPr lang="en-US" sz="1600" b="1" i="0" u="none" strike="noStrike" dirty="0" smtClean="0">
                          <a:solidFill>
                            <a:schemeClr val="bg1"/>
                          </a:solidFill>
                          <a:effectLst/>
                          <a:latin typeface="Arial Narrow"/>
                        </a:rPr>
                        <a:t>Local Incidents</a:t>
                      </a:r>
                      <a:endParaRPr lang="en-US" sz="1600" b="1" i="0" u="none" strike="noStrike" dirty="0">
                        <a:solidFill>
                          <a:schemeClr val="bg1"/>
                        </a:solidFill>
                        <a:effectLst/>
                        <a:latin typeface="Arial Narrow"/>
                      </a:endParaRPr>
                    </a:p>
                  </a:txBody>
                  <a:tcPr marL="9525" marR="9525" marT="9525" marB="0" anchor="ctr"/>
                </a:tc>
                <a:tc>
                  <a:txBody>
                    <a:bodyPr/>
                    <a:lstStyle/>
                    <a:p>
                      <a:pPr algn="ctr" fontAlgn="ctr"/>
                      <a:r>
                        <a:rPr lang="en-US" sz="1600" b="1" i="0" u="none" strike="noStrike" dirty="0">
                          <a:solidFill>
                            <a:schemeClr val="bg1"/>
                          </a:solidFill>
                          <a:effectLst/>
                          <a:latin typeface="Arial Narrow"/>
                        </a:rPr>
                        <a:t>MABAS </a:t>
                      </a:r>
                      <a:r>
                        <a:rPr lang="en-US" sz="1600" b="1" i="0" u="none" strike="noStrike" dirty="0" smtClean="0">
                          <a:solidFill>
                            <a:schemeClr val="bg1"/>
                          </a:solidFill>
                          <a:effectLst/>
                          <a:latin typeface="Arial Narrow"/>
                        </a:rPr>
                        <a:t>Incidents</a:t>
                      </a:r>
                      <a:endParaRPr lang="en-US" sz="1600" b="1" i="0" u="none" strike="noStrike" dirty="0">
                        <a:solidFill>
                          <a:schemeClr val="bg1"/>
                        </a:solidFill>
                        <a:effectLst/>
                        <a:latin typeface="Arial Narrow"/>
                      </a:endParaRPr>
                    </a:p>
                  </a:txBody>
                  <a:tcPr marL="9525" marR="9525" marT="9525" marB="0" anchor="ctr"/>
                </a:tc>
                <a:tc>
                  <a:txBody>
                    <a:bodyPr/>
                    <a:lstStyle/>
                    <a:p>
                      <a:pPr algn="ctr" fontAlgn="ctr"/>
                      <a:r>
                        <a:rPr lang="en-US" sz="1600" b="1" i="0" u="none" strike="noStrike" dirty="0">
                          <a:solidFill>
                            <a:schemeClr val="bg1"/>
                          </a:solidFill>
                          <a:effectLst/>
                          <a:latin typeface="Arial Narrow"/>
                        </a:rPr>
                        <a:t>Alternative</a:t>
                      </a:r>
                    </a:p>
                  </a:txBody>
                  <a:tcPr marL="9525" marR="9525" marT="9525" marB="0" anchor="ctr"/>
                </a:tc>
              </a:tr>
              <a:tr h="238125">
                <a:tc>
                  <a:txBody>
                    <a:bodyPr/>
                    <a:lstStyle/>
                    <a:p>
                      <a:endParaRPr lang="en-US" sz="800" b="1" dirty="0"/>
                    </a:p>
                  </a:txBody>
                  <a:tcPr/>
                </a:tc>
                <a:tc>
                  <a:txBody>
                    <a:bodyPr/>
                    <a:lstStyle/>
                    <a:p>
                      <a:endParaRPr lang="en-US" sz="800" b="1" dirty="0"/>
                    </a:p>
                  </a:txBody>
                  <a:tcPr/>
                </a:tc>
                <a:tc>
                  <a:txBody>
                    <a:bodyPr/>
                    <a:lstStyle/>
                    <a:p>
                      <a:endParaRPr lang="en-US" sz="800" b="1" dirty="0"/>
                    </a:p>
                  </a:txBody>
                  <a:tcPr/>
                </a:tc>
                <a:tc>
                  <a:txBody>
                    <a:bodyPr/>
                    <a:lstStyle/>
                    <a:p>
                      <a:endParaRPr lang="en-US" sz="800" b="1" dirty="0"/>
                    </a:p>
                  </a:txBody>
                  <a:tcPr/>
                </a:tc>
              </a:tr>
              <a:tr h="371475">
                <a:tc>
                  <a:txBody>
                    <a:bodyPr/>
                    <a:lstStyle/>
                    <a:p>
                      <a:r>
                        <a:rPr lang="en-US" b="1" dirty="0" smtClean="0"/>
                        <a:t>HOT</a:t>
                      </a:r>
                      <a:r>
                        <a:rPr lang="en-US" b="1" baseline="0" dirty="0" smtClean="0"/>
                        <a:t> ZONE:</a:t>
                      </a:r>
                      <a:endParaRPr lang="en-US" b="1" dirty="0"/>
                    </a:p>
                  </a:txBody>
                  <a:tcPr/>
                </a:tc>
                <a:tc>
                  <a:txBody>
                    <a:bodyPr/>
                    <a:lstStyle/>
                    <a:p>
                      <a:endParaRPr lang="en-US" b="1" dirty="0"/>
                    </a:p>
                  </a:txBody>
                  <a:tcPr/>
                </a:tc>
                <a:tc>
                  <a:txBody>
                    <a:bodyPr/>
                    <a:lstStyle/>
                    <a:p>
                      <a:endParaRPr lang="en-US" b="1"/>
                    </a:p>
                  </a:txBody>
                  <a:tcPr/>
                </a:tc>
                <a:tc>
                  <a:txBody>
                    <a:bodyPr/>
                    <a:lstStyle/>
                    <a:p>
                      <a:endParaRPr lang="en-US" b="1" dirty="0"/>
                    </a:p>
                  </a:txBody>
                  <a:tcPr/>
                </a:tc>
              </a:tr>
              <a:tr h="371475">
                <a:tc>
                  <a:txBody>
                    <a:bodyPr/>
                    <a:lstStyle/>
                    <a:p>
                      <a:pPr algn="ctr" fontAlgn="ctr"/>
                      <a:r>
                        <a:rPr lang="en-US" sz="1400" b="1" i="0" u="none" strike="noStrike" dirty="0">
                          <a:solidFill>
                            <a:srgbClr val="000000"/>
                          </a:solidFill>
                          <a:effectLst/>
                          <a:latin typeface="Arial Narrow"/>
                        </a:rPr>
                        <a:t>Scene (Hot Zone) 1st Due Companies</a:t>
                      </a:r>
                    </a:p>
                  </a:txBody>
                  <a:tcPr marL="9525" marR="9525" marT="9525" marB="0" anchor="ctr"/>
                </a:tc>
                <a:tc>
                  <a:txBody>
                    <a:bodyPr/>
                    <a:lstStyle/>
                    <a:p>
                      <a:pPr algn="ctr" fontAlgn="ctr"/>
                      <a:r>
                        <a:rPr lang="en-US" sz="1400" b="1" i="0" u="none" strike="noStrike" smtClean="0">
                          <a:solidFill>
                            <a:srgbClr val="FF0000"/>
                          </a:solidFill>
                          <a:effectLst/>
                          <a:latin typeface="Arial Narrow"/>
                        </a:rPr>
                        <a:t>Local FG or RED</a:t>
                      </a:r>
                      <a:endParaRPr lang="en-US" sz="1400" b="1" i="0" u="none" strike="noStrike" dirty="0">
                        <a:solidFill>
                          <a:srgbClr val="FF0000"/>
                        </a:solidFill>
                        <a:effectLst/>
                        <a:latin typeface="Arial Narrow"/>
                      </a:endParaRPr>
                    </a:p>
                  </a:txBody>
                  <a:tcPr marL="9525" marR="9525" marT="9525" marB="0" anchor="ctr"/>
                </a:tc>
                <a:tc>
                  <a:txBody>
                    <a:bodyPr/>
                    <a:lstStyle/>
                    <a:p>
                      <a:pPr algn="ctr" fontAlgn="ctr"/>
                      <a:r>
                        <a:rPr lang="en-US" sz="1400" b="1" i="0" u="none" strike="noStrike">
                          <a:solidFill>
                            <a:srgbClr val="FF0000"/>
                          </a:solidFill>
                          <a:effectLst/>
                          <a:latin typeface="Arial Narrow"/>
                        </a:rPr>
                        <a:t>RED</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GOLD</a:t>
                      </a:r>
                      <a:endParaRPr lang="en-US" sz="1400" b="1" i="0" u="none" strike="noStrike" dirty="0">
                        <a:solidFill>
                          <a:srgbClr val="000000"/>
                        </a:solidFill>
                        <a:effectLst/>
                        <a:latin typeface="Arial Narrow"/>
                      </a:endParaRPr>
                    </a:p>
                  </a:txBody>
                  <a:tcPr marL="9525" marR="9525" marT="9525" marB="0" anchor="ctr"/>
                </a:tc>
              </a:tr>
              <a:tr h="371475">
                <a:tc>
                  <a:txBody>
                    <a:bodyPr/>
                    <a:lstStyle/>
                    <a:p>
                      <a:pPr algn="ctr" fontAlgn="ctr"/>
                      <a:r>
                        <a:rPr lang="en-US" sz="1400" b="1" i="0" u="none" strike="noStrike">
                          <a:solidFill>
                            <a:srgbClr val="000000"/>
                          </a:solidFill>
                          <a:effectLst/>
                          <a:latin typeface="Arial Narrow"/>
                        </a:rPr>
                        <a:t>Interior Companies</a:t>
                      </a:r>
                    </a:p>
                  </a:txBody>
                  <a:tcPr marL="9525" marR="9525" marT="9525" marB="0" anchor="ctr"/>
                </a:tc>
                <a:tc>
                  <a:txBody>
                    <a:bodyPr/>
                    <a:lstStyle/>
                    <a:p>
                      <a:pPr algn="ctr" fontAlgn="ctr"/>
                      <a:r>
                        <a:rPr lang="en-US" sz="1400" b="1" i="0" u="none" strike="noStrike" dirty="0" smtClean="0">
                          <a:solidFill>
                            <a:srgbClr val="FF0000"/>
                          </a:solidFill>
                          <a:effectLst/>
                          <a:latin typeface="Arial Narrow"/>
                        </a:rPr>
                        <a:t>Local FG or RED</a:t>
                      </a:r>
                      <a:endParaRPr lang="en-US" sz="1400" b="1" i="0" u="none" strike="noStrike" dirty="0">
                        <a:solidFill>
                          <a:srgbClr val="FF0000"/>
                        </a:solidFill>
                        <a:effectLst/>
                        <a:latin typeface="Arial Narrow"/>
                      </a:endParaRPr>
                    </a:p>
                  </a:txBody>
                  <a:tcPr marL="9525" marR="9525" marT="9525" marB="0" anchor="ctr"/>
                </a:tc>
                <a:tc>
                  <a:txBody>
                    <a:bodyPr/>
                    <a:lstStyle/>
                    <a:p>
                      <a:pPr algn="ctr" fontAlgn="ctr"/>
                      <a:r>
                        <a:rPr lang="en-US" sz="1400" b="1" i="0" u="none" strike="noStrike">
                          <a:solidFill>
                            <a:srgbClr val="FF0000"/>
                          </a:solidFill>
                          <a:effectLst/>
                          <a:latin typeface="Arial Narrow"/>
                        </a:rPr>
                        <a:t>RED</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GOLD</a:t>
                      </a:r>
                      <a:endParaRPr lang="en-US" sz="1400" b="1" i="0" u="none" strike="noStrike" dirty="0">
                        <a:solidFill>
                          <a:srgbClr val="000000"/>
                        </a:solidFill>
                        <a:effectLst/>
                        <a:latin typeface="Arial Narrow"/>
                      </a:endParaRPr>
                    </a:p>
                  </a:txBody>
                  <a:tcPr marL="9525" marR="9525" marT="9525" marB="0" anchor="ctr"/>
                </a:tc>
              </a:tr>
              <a:tr h="371475">
                <a:tc>
                  <a:txBody>
                    <a:bodyPr/>
                    <a:lstStyle/>
                    <a:p>
                      <a:pPr algn="ctr" fontAlgn="ctr"/>
                      <a:r>
                        <a:rPr lang="en-US" sz="1400" b="1" i="0" u="none" strike="noStrike">
                          <a:solidFill>
                            <a:srgbClr val="000000"/>
                          </a:solidFill>
                          <a:effectLst/>
                          <a:latin typeface="Arial Narrow"/>
                        </a:rPr>
                        <a:t>Safety Officer / Team</a:t>
                      </a:r>
                    </a:p>
                  </a:txBody>
                  <a:tcPr marL="9525" marR="9525" marT="9525" marB="0" anchor="ctr"/>
                </a:tc>
                <a:tc>
                  <a:txBody>
                    <a:bodyPr/>
                    <a:lstStyle/>
                    <a:p>
                      <a:pPr algn="ctr" fontAlgn="ctr"/>
                      <a:r>
                        <a:rPr lang="en-US" sz="1400" b="1" i="0" u="none" strike="noStrike" smtClean="0">
                          <a:solidFill>
                            <a:srgbClr val="FF0000"/>
                          </a:solidFill>
                          <a:effectLst/>
                          <a:latin typeface="Arial Narrow"/>
                        </a:rPr>
                        <a:t>Local FG or RED</a:t>
                      </a:r>
                      <a:endParaRPr lang="en-US" sz="1400" b="1" i="0" u="none" strike="noStrike" dirty="0">
                        <a:solidFill>
                          <a:srgbClr val="FF0000"/>
                        </a:solidFill>
                        <a:effectLst/>
                        <a:latin typeface="Arial Narrow"/>
                      </a:endParaRPr>
                    </a:p>
                  </a:txBody>
                  <a:tcPr marL="9525" marR="9525" marT="9525" marB="0" anchor="ctr"/>
                </a:tc>
                <a:tc>
                  <a:txBody>
                    <a:bodyPr/>
                    <a:lstStyle/>
                    <a:p>
                      <a:pPr algn="ctr" fontAlgn="ctr"/>
                      <a:r>
                        <a:rPr lang="en-US" sz="1400" b="1" i="0" u="none" strike="noStrike">
                          <a:solidFill>
                            <a:srgbClr val="FF0000"/>
                          </a:solidFill>
                          <a:effectLst/>
                          <a:latin typeface="Arial Narrow"/>
                        </a:rPr>
                        <a:t>RED</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GOLD</a:t>
                      </a:r>
                      <a:endParaRPr lang="en-US" sz="1400" b="1" i="0" u="none" strike="noStrike" dirty="0">
                        <a:solidFill>
                          <a:srgbClr val="000000"/>
                        </a:solidFill>
                        <a:effectLst/>
                        <a:latin typeface="Arial Narrow"/>
                      </a:endParaRPr>
                    </a:p>
                  </a:txBody>
                  <a:tcPr marL="9525" marR="9525" marT="9525" marB="0" anchor="ctr"/>
                </a:tc>
              </a:tr>
              <a:tr h="371475">
                <a:tc>
                  <a:txBody>
                    <a:bodyPr/>
                    <a:lstStyle/>
                    <a:p>
                      <a:pPr algn="ctr" fontAlgn="ctr"/>
                      <a:r>
                        <a:rPr lang="en-US" sz="1400" b="1" i="0" u="none" strike="noStrike">
                          <a:solidFill>
                            <a:srgbClr val="000000"/>
                          </a:solidFill>
                          <a:effectLst/>
                          <a:latin typeface="Arial Narrow"/>
                        </a:rPr>
                        <a:t>R I T</a:t>
                      </a:r>
                    </a:p>
                  </a:txBody>
                  <a:tcPr marL="9525" marR="9525" marT="9525" marB="0" anchor="ctr"/>
                </a:tc>
                <a:tc>
                  <a:txBody>
                    <a:bodyPr/>
                    <a:lstStyle/>
                    <a:p>
                      <a:pPr algn="ctr" fontAlgn="ctr"/>
                      <a:r>
                        <a:rPr lang="en-US" sz="1400" b="1" i="0" u="none" strike="noStrike" smtClean="0">
                          <a:solidFill>
                            <a:srgbClr val="FF0000"/>
                          </a:solidFill>
                          <a:effectLst/>
                          <a:latin typeface="Arial Narrow"/>
                        </a:rPr>
                        <a:t>Local FG or RED</a:t>
                      </a:r>
                      <a:endParaRPr lang="en-US" sz="1400" b="1" i="0" u="none" strike="noStrike" dirty="0">
                        <a:solidFill>
                          <a:srgbClr val="FF0000"/>
                        </a:solidFill>
                        <a:effectLst/>
                        <a:latin typeface="Arial Narrow"/>
                      </a:endParaRPr>
                    </a:p>
                  </a:txBody>
                  <a:tcPr marL="9525" marR="9525" marT="9525" marB="0" anchor="ctr"/>
                </a:tc>
                <a:tc>
                  <a:txBody>
                    <a:bodyPr/>
                    <a:lstStyle/>
                    <a:p>
                      <a:pPr algn="ctr" fontAlgn="ctr"/>
                      <a:r>
                        <a:rPr lang="en-US" sz="1400" b="1" i="0" u="none" strike="noStrike">
                          <a:solidFill>
                            <a:srgbClr val="FF0000"/>
                          </a:solidFill>
                          <a:effectLst/>
                          <a:latin typeface="Arial Narrow"/>
                        </a:rPr>
                        <a:t>RED</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GOLD</a:t>
                      </a:r>
                      <a:endParaRPr lang="en-US" sz="1400" b="1" i="0" u="none" strike="noStrike" dirty="0">
                        <a:solidFill>
                          <a:srgbClr val="000000"/>
                        </a:solidFill>
                        <a:effectLst/>
                        <a:latin typeface="Arial Narrow"/>
                      </a:endParaRPr>
                    </a:p>
                  </a:txBody>
                  <a:tcPr marL="9525" marR="9525" marT="9525" marB="0" anchor="ctr"/>
                </a:tc>
              </a:tr>
              <a:tr h="371475">
                <a:tc>
                  <a:txBody>
                    <a:bodyPr/>
                    <a:lstStyle/>
                    <a:p>
                      <a:pPr algn="ctr" fontAlgn="ctr"/>
                      <a:r>
                        <a:rPr lang="en-US" sz="1400" b="1" i="0" u="none" strike="noStrike">
                          <a:solidFill>
                            <a:srgbClr val="000000"/>
                          </a:solidFill>
                          <a:effectLst/>
                          <a:latin typeface="Arial Narrow"/>
                        </a:rPr>
                        <a:t>Accountability</a:t>
                      </a:r>
                    </a:p>
                  </a:txBody>
                  <a:tcPr marL="9525" marR="9525" marT="9525" marB="0" anchor="ctr"/>
                </a:tc>
                <a:tc>
                  <a:txBody>
                    <a:bodyPr/>
                    <a:lstStyle/>
                    <a:p>
                      <a:pPr algn="ctr" fontAlgn="ctr"/>
                      <a:r>
                        <a:rPr lang="en-US" sz="1400" b="1" i="0" u="none" strike="noStrike" dirty="0" smtClean="0">
                          <a:solidFill>
                            <a:srgbClr val="FF0000"/>
                          </a:solidFill>
                          <a:effectLst/>
                          <a:latin typeface="Arial Narrow"/>
                        </a:rPr>
                        <a:t>Local FG or RED</a:t>
                      </a:r>
                      <a:endParaRPr lang="en-US" sz="1400" b="1" i="0" u="none" strike="noStrike" dirty="0">
                        <a:solidFill>
                          <a:srgbClr val="FF0000"/>
                        </a:solidFill>
                        <a:effectLst/>
                        <a:latin typeface="Arial Narrow"/>
                      </a:endParaRPr>
                    </a:p>
                  </a:txBody>
                  <a:tcPr marL="9525" marR="9525" marT="9525" marB="0" anchor="ctr"/>
                </a:tc>
                <a:tc>
                  <a:txBody>
                    <a:bodyPr/>
                    <a:lstStyle/>
                    <a:p>
                      <a:pPr algn="ctr" fontAlgn="ctr"/>
                      <a:r>
                        <a:rPr lang="en-US" sz="1400" b="1" i="0" u="none" strike="noStrike">
                          <a:solidFill>
                            <a:srgbClr val="FF0000"/>
                          </a:solidFill>
                          <a:effectLst/>
                          <a:latin typeface="Arial Narrow"/>
                        </a:rPr>
                        <a:t>RED</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GOLD</a:t>
                      </a:r>
                      <a:endParaRPr lang="en-US" sz="1400" b="1" i="0" u="none" strike="noStrike" dirty="0">
                        <a:solidFill>
                          <a:srgbClr val="000000"/>
                        </a:solidFill>
                        <a:effectLst/>
                        <a:latin typeface="Arial Narrow"/>
                      </a:endParaRPr>
                    </a:p>
                  </a:txBody>
                  <a:tcPr marL="9525" marR="9525" marT="9525" marB="0" anchor="ctr"/>
                </a:tc>
              </a:tr>
              <a:tr h="371475">
                <a:tc>
                  <a:txBody>
                    <a:bodyPr/>
                    <a:lstStyle/>
                    <a:p>
                      <a:pPr algn="ctr" fontAlgn="ctr"/>
                      <a:r>
                        <a:rPr lang="en-US" sz="1400" b="1" i="0" u="none" strike="noStrike" dirty="0">
                          <a:solidFill>
                            <a:srgbClr val="000000"/>
                          </a:solidFill>
                          <a:effectLst/>
                          <a:latin typeface="Arial Narrow"/>
                        </a:rPr>
                        <a:t>Extrication Group</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400" b="1" i="0" u="none" strike="noStrike" dirty="0" smtClean="0">
                          <a:solidFill>
                            <a:srgbClr val="FF0000"/>
                          </a:solidFill>
                          <a:effectLst/>
                          <a:latin typeface="Arial Narrow"/>
                        </a:rPr>
                        <a:t>Local FG or RED</a:t>
                      </a:r>
                    </a:p>
                  </a:txBody>
                  <a:tcPr marL="9525" marR="9525" marT="9525" marB="0" anchor="ctr"/>
                </a:tc>
                <a:tc>
                  <a:txBody>
                    <a:bodyPr/>
                    <a:lstStyle/>
                    <a:p>
                      <a:pPr algn="ctr" fontAlgn="ctr"/>
                      <a:r>
                        <a:rPr lang="en-US" sz="1400" b="1" i="0" u="none" strike="noStrike" dirty="0">
                          <a:solidFill>
                            <a:srgbClr val="FF0000"/>
                          </a:solidFill>
                          <a:effectLst/>
                          <a:latin typeface="Arial Narrow"/>
                        </a:rPr>
                        <a:t>RED</a:t>
                      </a:r>
                    </a:p>
                  </a:txBody>
                  <a:tcPr marL="9525" marR="9525" marT="9525" marB="0" anchor="ctr"/>
                </a:tc>
                <a:tc>
                  <a:txBody>
                    <a:bodyPr/>
                    <a:lstStyle/>
                    <a:p>
                      <a:pPr algn="ctr" fontAlgn="ctr"/>
                      <a:r>
                        <a:rPr lang="en-US" sz="1400" b="1" i="0" u="none" strike="noStrike" dirty="0">
                          <a:solidFill>
                            <a:srgbClr val="000000"/>
                          </a:solidFill>
                          <a:effectLst/>
                          <a:latin typeface="Arial Narrow"/>
                        </a:rPr>
                        <a:t>GOLD</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Water Supply</a:t>
                      </a:r>
                    </a:p>
                  </a:txBody>
                  <a:tcPr marL="9525" marR="9525" marT="9525" marB="0" anchor="ctr"/>
                </a:tc>
                <a:tc>
                  <a:txBody>
                    <a:bodyPr/>
                    <a:lstStyle/>
                    <a:p>
                      <a:pPr algn="ctr" fontAlgn="ctr"/>
                      <a:r>
                        <a:rPr lang="en-US" sz="1400" b="1" i="0" u="none" strike="noStrike" dirty="0" smtClean="0">
                          <a:solidFill>
                            <a:srgbClr val="538DD5"/>
                          </a:solidFill>
                          <a:effectLst/>
                          <a:latin typeface="Arial Narrow"/>
                        </a:rPr>
                        <a:t>LOCAL</a:t>
                      </a:r>
                      <a:r>
                        <a:rPr lang="en-US" sz="1400" b="1" i="0" u="none" strike="noStrike" baseline="0" dirty="0" smtClean="0">
                          <a:solidFill>
                            <a:srgbClr val="538DD5"/>
                          </a:solidFill>
                          <a:effectLst/>
                          <a:latin typeface="Arial Narrow"/>
                        </a:rPr>
                        <a:t> or</a:t>
                      </a:r>
                      <a:r>
                        <a:rPr lang="en-US" sz="1400" b="1" i="0" u="none" strike="noStrike" dirty="0" smtClean="0">
                          <a:solidFill>
                            <a:srgbClr val="538DD5"/>
                          </a:solidFill>
                          <a:effectLst/>
                          <a:latin typeface="Arial Narrow"/>
                        </a:rPr>
                        <a:t> BLUE </a:t>
                      </a:r>
                      <a:endParaRPr lang="en-US" sz="1400" b="1" i="0" u="none" strike="noStrike" dirty="0">
                        <a:solidFill>
                          <a:srgbClr val="FF0000"/>
                        </a:solidFill>
                        <a:effectLst/>
                        <a:latin typeface="Arial Narrow"/>
                      </a:endParaRPr>
                    </a:p>
                  </a:txBody>
                  <a:tcPr marL="9525" marR="9525" marT="9525" marB="0" anchor="ctr"/>
                </a:tc>
                <a:tc>
                  <a:txBody>
                    <a:bodyPr/>
                    <a:lstStyle/>
                    <a:p>
                      <a:pPr algn="ctr" fontAlgn="ctr"/>
                      <a:r>
                        <a:rPr lang="en-US" sz="1400" b="1" i="0" u="none" strike="noStrike">
                          <a:solidFill>
                            <a:srgbClr val="538DD5"/>
                          </a:solidFill>
                          <a:effectLst/>
                          <a:latin typeface="Arial Narrow"/>
                        </a:rPr>
                        <a:t>BLUE</a:t>
                      </a:r>
                    </a:p>
                  </a:txBody>
                  <a:tcPr marL="9525" marR="9525" marT="9525" marB="0" anchor="ctr"/>
                </a:tc>
                <a:tc>
                  <a:txBody>
                    <a:bodyPr/>
                    <a:lstStyle/>
                    <a:p>
                      <a:pPr algn="ctr" fontAlgn="ctr"/>
                      <a:r>
                        <a:rPr lang="en-US" sz="1400" b="1" i="0" u="none" strike="noStrike" dirty="0">
                          <a:solidFill>
                            <a:srgbClr val="A6A6A6"/>
                          </a:solidFill>
                          <a:effectLst/>
                          <a:latin typeface="Arial Narrow"/>
                        </a:rPr>
                        <a:t>GRAY</a:t>
                      </a:r>
                    </a:p>
                  </a:txBody>
                  <a:tcPr marL="9525" marR="9525" marT="9525" marB="0" anchor="ctr"/>
                </a:tc>
              </a:tr>
              <a:tr h="371475">
                <a:tc>
                  <a:txBody>
                    <a:bodyPr/>
                    <a:lstStyle/>
                    <a:p>
                      <a:pPr algn="ctr" fontAlgn="ctr"/>
                      <a:r>
                        <a:rPr lang="en-US" sz="1400" b="1" i="0" u="none" strike="noStrike" dirty="0" smtClean="0">
                          <a:solidFill>
                            <a:srgbClr val="000000"/>
                          </a:solidFill>
                          <a:effectLst/>
                          <a:latin typeface="Arial Narrow"/>
                        </a:rPr>
                        <a:t>Relay</a:t>
                      </a:r>
                      <a:r>
                        <a:rPr lang="en-US" sz="1400" b="1" i="0" u="none" strike="noStrike" baseline="0" dirty="0" smtClean="0">
                          <a:solidFill>
                            <a:srgbClr val="000000"/>
                          </a:solidFill>
                          <a:effectLst/>
                          <a:latin typeface="Arial Narrow"/>
                        </a:rPr>
                        <a:t> Pumping</a:t>
                      </a:r>
                      <a:endParaRPr lang="en-US" sz="1400" b="1"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dirty="0" smtClean="0">
                          <a:solidFill>
                            <a:srgbClr val="538DD5"/>
                          </a:solidFill>
                          <a:effectLst/>
                          <a:latin typeface="Arial Narrow"/>
                        </a:rPr>
                        <a:t>LOCAL or BLUE</a:t>
                      </a:r>
                      <a:endParaRPr lang="en-US" sz="1400" b="1" i="0" u="none" strike="noStrike" dirty="0">
                        <a:solidFill>
                          <a:srgbClr val="FF0000"/>
                        </a:solidFill>
                        <a:effectLst/>
                        <a:latin typeface="Arial Narrow"/>
                      </a:endParaRPr>
                    </a:p>
                  </a:txBody>
                  <a:tcPr marL="9525" marR="9525" marT="9525" marB="0" anchor="ctr"/>
                </a:tc>
                <a:tc>
                  <a:txBody>
                    <a:bodyPr/>
                    <a:lstStyle/>
                    <a:p>
                      <a:pPr algn="ctr" fontAlgn="ctr"/>
                      <a:r>
                        <a:rPr lang="en-US" sz="1400" b="1" i="0" u="none" strike="noStrike" dirty="0">
                          <a:solidFill>
                            <a:srgbClr val="538DD5"/>
                          </a:solidFill>
                          <a:effectLst/>
                          <a:latin typeface="Arial Narrow"/>
                        </a:rPr>
                        <a:t>BLUE</a:t>
                      </a:r>
                    </a:p>
                  </a:txBody>
                  <a:tcPr marL="9525" marR="9525" marT="9525" marB="0" anchor="ctr"/>
                </a:tc>
                <a:tc>
                  <a:txBody>
                    <a:bodyPr/>
                    <a:lstStyle/>
                    <a:p>
                      <a:pPr algn="ctr" fontAlgn="ctr"/>
                      <a:r>
                        <a:rPr lang="en-US" sz="1400" b="1" i="0" u="none" strike="noStrike" dirty="0">
                          <a:solidFill>
                            <a:srgbClr val="A6A6A6"/>
                          </a:solidFill>
                          <a:effectLst/>
                          <a:latin typeface="Arial Narrow"/>
                        </a:rPr>
                        <a:t>GRAY</a:t>
                      </a:r>
                    </a:p>
                  </a:txBody>
                  <a:tcPr marL="9525" marR="9525" marT="9525" marB="0" anchor="ctr"/>
                </a:tc>
              </a:tr>
              <a:tr h="371475">
                <a:tc>
                  <a:txBody>
                    <a:bodyPr/>
                    <a:lstStyle/>
                    <a:p>
                      <a:pPr algn="ctr" fontAlgn="ctr"/>
                      <a:r>
                        <a:rPr lang="en-US" sz="1400" b="1" i="0" u="none" strike="noStrike" dirty="0">
                          <a:solidFill>
                            <a:srgbClr val="000000"/>
                          </a:solidFill>
                          <a:effectLst/>
                          <a:latin typeface="Arial Narrow"/>
                        </a:rPr>
                        <a:t>Master Stream Operations</a:t>
                      </a:r>
                    </a:p>
                  </a:txBody>
                  <a:tcPr marL="9525" marR="9525" marT="9525" marB="0" anchor="ctr"/>
                </a:tc>
                <a:tc>
                  <a:txBody>
                    <a:bodyPr/>
                    <a:lstStyle/>
                    <a:p>
                      <a:pPr algn="ctr" fontAlgn="ctr"/>
                      <a:r>
                        <a:rPr lang="en-US" sz="1400" b="1" i="0" u="none" strike="noStrike" dirty="0" smtClean="0">
                          <a:solidFill>
                            <a:srgbClr val="538DD5"/>
                          </a:solidFill>
                          <a:effectLst/>
                          <a:latin typeface="Arial Narrow"/>
                        </a:rPr>
                        <a:t>LOCAL or BLUE</a:t>
                      </a:r>
                      <a:endParaRPr lang="en-US" sz="1400" b="1" i="0" u="none" strike="noStrike" dirty="0">
                        <a:solidFill>
                          <a:srgbClr val="FF0000"/>
                        </a:solidFill>
                        <a:effectLst/>
                        <a:latin typeface="Arial Narrow"/>
                      </a:endParaRPr>
                    </a:p>
                  </a:txBody>
                  <a:tcPr marL="9525" marR="9525" marT="9525" marB="0" anchor="ctr"/>
                </a:tc>
                <a:tc>
                  <a:txBody>
                    <a:bodyPr/>
                    <a:lstStyle/>
                    <a:p>
                      <a:pPr algn="ctr" fontAlgn="ctr"/>
                      <a:r>
                        <a:rPr lang="en-US" sz="1400" b="1" i="0" u="none" strike="noStrike" dirty="0">
                          <a:solidFill>
                            <a:srgbClr val="538DD5"/>
                          </a:solidFill>
                          <a:effectLst/>
                          <a:latin typeface="Arial Narrow"/>
                        </a:rPr>
                        <a:t>BLUE</a:t>
                      </a:r>
                    </a:p>
                  </a:txBody>
                  <a:tcPr marL="9525" marR="9525" marT="9525" marB="0" anchor="ctr"/>
                </a:tc>
                <a:tc>
                  <a:txBody>
                    <a:bodyPr/>
                    <a:lstStyle/>
                    <a:p>
                      <a:pPr algn="ctr" fontAlgn="ctr"/>
                      <a:r>
                        <a:rPr lang="en-US" sz="1400" b="1" i="0" u="none" strike="noStrike" dirty="0">
                          <a:solidFill>
                            <a:srgbClr val="A6A6A6"/>
                          </a:solidFill>
                          <a:effectLst/>
                          <a:latin typeface="Arial Narrow"/>
                        </a:rPr>
                        <a:t>GRAY</a:t>
                      </a:r>
                    </a:p>
                  </a:txBody>
                  <a:tcPr marL="9525" marR="9525" marT="9525" marB="0" anchor="ctr"/>
                </a:tc>
              </a:tr>
            </a:tbl>
          </a:graphicData>
        </a:graphic>
      </p:graphicFrame>
    </p:spTree>
    <p:extLst>
      <p:ext uri="{BB962C8B-B14F-4D97-AF65-F5344CB8AC3E}">
        <p14:creationId xmlns:p14="http://schemas.microsoft.com/office/powerpoint/2010/main" val="31257521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How to sector hot zone radio communications </a:t>
            </a:r>
          </a:p>
          <a:p>
            <a:pPr marL="342900" indent="-342900" algn="l">
              <a:buFont typeface="Arial" pitchFamily="34" charset="0"/>
              <a:buChar char="•"/>
            </a:pPr>
            <a:endParaRPr lang="en-US" sz="1100" dirty="0" smtClean="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p:cNvGraphicFramePr>
            <a:graphicFrameLocks noGrp="1"/>
          </p:cNvGraphicFramePr>
          <p:nvPr>
            <p:extLst>
              <p:ext uri="{D42A27DB-BD31-4B8C-83A1-F6EECF244321}">
                <p14:modId xmlns:p14="http://schemas.microsoft.com/office/powerpoint/2010/main" val="4191798790"/>
              </p:ext>
            </p:extLst>
          </p:nvPr>
        </p:nvGraphicFramePr>
        <p:xfrm>
          <a:off x="457200" y="2590800"/>
          <a:ext cx="8458200" cy="3581400"/>
        </p:xfrm>
        <a:graphic>
          <a:graphicData uri="http://schemas.openxmlformats.org/drawingml/2006/table">
            <a:tbl>
              <a:tblPr firstRow="1" bandRow="1">
                <a:tableStyleId>{5C22544A-7EE6-4342-B048-85BDC9FD1C3A}</a:tableStyleId>
              </a:tblPr>
              <a:tblGrid>
                <a:gridCol w="2819400"/>
                <a:gridCol w="2057400"/>
                <a:gridCol w="1981200"/>
                <a:gridCol w="1600200"/>
              </a:tblGrid>
              <a:tr h="371475">
                <a:tc>
                  <a:txBody>
                    <a:bodyPr/>
                    <a:lstStyle/>
                    <a:p>
                      <a:pPr algn="ctr" fontAlgn="ctr"/>
                      <a:r>
                        <a:rPr lang="en-US" sz="1600" b="1" i="0" u="none" strike="noStrike" dirty="0">
                          <a:solidFill>
                            <a:schemeClr val="bg1"/>
                          </a:solidFill>
                          <a:effectLst/>
                          <a:latin typeface="Arial Narrow"/>
                        </a:rPr>
                        <a:t>Unit Assignment</a:t>
                      </a:r>
                    </a:p>
                  </a:txBody>
                  <a:tcPr marL="9525" marR="9525" marT="9525" marB="0" anchor="ctr"/>
                </a:tc>
                <a:tc>
                  <a:txBody>
                    <a:bodyPr/>
                    <a:lstStyle/>
                    <a:p>
                      <a:pPr algn="ctr" fontAlgn="ctr"/>
                      <a:r>
                        <a:rPr lang="en-US" sz="1600" b="1" i="0" u="none" strike="noStrike" dirty="0">
                          <a:solidFill>
                            <a:schemeClr val="bg1"/>
                          </a:solidFill>
                          <a:effectLst/>
                          <a:latin typeface="Arial Narrow"/>
                        </a:rPr>
                        <a:t>Routine </a:t>
                      </a:r>
                      <a:r>
                        <a:rPr lang="en-US" sz="1600" b="1" i="0" u="none" strike="noStrike" dirty="0" smtClean="0">
                          <a:solidFill>
                            <a:schemeClr val="bg1"/>
                          </a:solidFill>
                          <a:effectLst/>
                          <a:latin typeface="Arial Narrow"/>
                        </a:rPr>
                        <a:t>Local Incidents</a:t>
                      </a:r>
                      <a:endParaRPr lang="en-US" sz="1600" b="1" i="0" u="none" strike="noStrike" dirty="0">
                        <a:solidFill>
                          <a:schemeClr val="bg1"/>
                        </a:solidFill>
                        <a:effectLst/>
                        <a:latin typeface="Arial Narrow"/>
                      </a:endParaRPr>
                    </a:p>
                  </a:txBody>
                  <a:tcPr marL="9525" marR="9525" marT="9525" marB="0" anchor="ctr"/>
                </a:tc>
                <a:tc>
                  <a:txBody>
                    <a:bodyPr/>
                    <a:lstStyle/>
                    <a:p>
                      <a:pPr algn="ctr" fontAlgn="ctr"/>
                      <a:r>
                        <a:rPr lang="en-US" sz="1600" b="1" i="0" u="none" strike="noStrike" dirty="0">
                          <a:solidFill>
                            <a:schemeClr val="bg1"/>
                          </a:solidFill>
                          <a:effectLst/>
                          <a:latin typeface="Arial Narrow"/>
                        </a:rPr>
                        <a:t>MABAS </a:t>
                      </a:r>
                      <a:r>
                        <a:rPr lang="en-US" sz="1600" b="1" i="0" u="none" strike="noStrike" dirty="0" smtClean="0">
                          <a:solidFill>
                            <a:schemeClr val="bg1"/>
                          </a:solidFill>
                          <a:effectLst/>
                          <a:latin typeface="Arial Narrow"/>
                        </a:rPr>
                        <a:t>Incidents</a:t>
                      </a:r>
                      <a:endParaRPr lang="en-US" sz="1600" b="1" i="0" u="none" strike="noStrike" dirty="0">
                        <a:solidFill>
                          <a:schemeClr val="bg1"/>
                        </a:solidFill>
                        <a:effectLst/>
                        <a:latin typeface="Arial Narrow"/>
                      </a:endParaRPr>
                    </a:p>
                  </a:txBody>
                  <a:tcPr marL="9525" marR="9525" marT="9525" marB="0" anchor="ctr"/>
                </a:tc>
                <a:tc>
                  <a:txBody>
                    <a:bodyPr/>
                    <a:lstStyle/>
                    <a:p>
                      <a:pPr algn="ctr" fontAlgn="ctr"/>
                      <a:r>
                        <a:rPr lang="en-US" sz="1600" b="1" i="0" u="none" strike="noStrike" dirty="0">
                          <a:solidFill>
                            <a:schemeClr val="bg1"/>
                          </a:solidFill>
                          <a:effectLst/>
                          <a:latin typeface="Arial Narrow"/>
                        </a:rPr>
                        <a:t>Alternative</a:t>
                      </a:r>
                    </a:p>
                  </a:txBody>
                  <a:tcPr marL="9525" marR="9525" marT="9525" marB="0" anchor="ctr"/>
                </a:tc>
              </a:tr>
              <a:tr h="238125">
                <a:tc>
                  <a:txBody>
                    <a:bodyPr/>
                    <a:lstStyle/>
                    <a:p>
                      <a:endParaRPr lang="en-US" sz="800" b="1" dirty="0"/>
                    </a:p>
                  </a:txBody>
                  <a:tcPr/>
                </a:tc>
                <a:tc>
                  <a:txBody>
                    <a:bodyPr/>
                    <a:lstStyle/>
                    <a:p>
                      <a:endParaRPr lang="en-US" sz="800" b="1" dirty="0"/>
                    </a:p>
                  </a:txBody>
                  <a:tcPr/>
                </a:tc>
                <a:tc>
                  <a:txBody>
                    <a:bodyPr/>
                    <a:lstStyle/>
                    <a:p>
                      <a:endParaRPr lang="en-US" sz="800" b="1" dirty="0"/>
                    </a:p>
                  </a:txBody>
                  <a:tcPr/>
                </a:tc>
                <a:tc>
                  <a:txBody>
                    <a:bodyPr/>
                    <a:lstStyle/>
                    <a:p>
                      <a:endParaRPr lang="en-US" sz="800" b="1" dirty="0"/>
                    </a:p>
                  </a:txBody>
                  <a:tcPr/>
                </a:tc>
              </a:tr>
              <a:tr h="371475">
                <a:tc>
                  <a:txBody>
                    <a:bodyPr/>
                    <a:lstStyle/>
                    <a:p>
                      <a:r>
                        <a:rPr lang="en-US" b="1" baseline="0" dirty="0" smtClean="0"/>
                        <a:t>SUPPORT FUNCTIONS:</a:t>
                      </a:r>
                      <a:endParaRPr lang="en-US" b="1" dirty="0"/>
                    </a:p>
                  </a:txBody>
                  <a:tcPr/>
                </a:tc>
                <a:tc>
                  <a:txBody>
                    <a:bodyPr/>
                    <a:lstStyle/>
                    <a:p>
                      <a:endParaRPr lang="en-US" b="1" dirty="0"/>
                    </a:p>
                  </a:txBody>
                  <a:tcPr/>
                </a:tc>
                <a:tc>
                  <a:txBody>
                    <a:bodyPr/>
                    <a:lstStyle/>
                    <a:p>
                      <a:endParaRPr lang="en-US" b="1"/>
                    </a:p>
                  </a:txBody>
                  <a:tcPr/>
                </a:tc>
                <a:tc>
                  <a:txBody>
                    <a:bodyPr/>
                    <a:lstStyle/>
                    <a:p>
                      <a:endParaRPr lang="en-US" b="1" dirty="0"/>
                    </a:p>
                  </a:txBody>
                  <a:tcPr/>
                </a:tc>
              </a:tr>
              <a:tr h="371475">
                <a:tc>
                  <a:txBody>
                    <a:bodyPr/>
                    <a:lstStyle/>
                    <a:p>
                      <a:pPr algn="ctr" fontAlgn="ctr"/>
                      <a:r>
                        <a:rPr lang="en-US" sz="1400" b="1" i="0" u="none" strike="noStrike" dirty="0">
                          <a:solidFill>
                            <a:srgbClr val="000000"/>
                          </a:solidFill>
                          <a:effectLst/>
                          <a:latin typeface="Arial Narrow"/>
                        </a:rPr>
                        <a:t>Logistics Officer</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WHITE</a:t>
                      </a:r>
                      <a:endParaRPr lang="en-US" sz="1400" b="1"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dirty="0">
                          <a:solidFill>
                            <a:srgbClr val="000000"/>
                          </a:solidFill>
                          <a:effectLst/>
                          <a:latin typeface="Arial Narrow"/>
                        </a:rPr>
                        <a:t>WHITE</a:t>
                      </a:r>
                    </a:p>
                  </a:txBody>
                  <a:tcPr marL="9525" marR="9525" marT="9525" marB="0" anchor="ctr"/>
                </a:tc>
                <a:tc>
                  <a:txBody>
                    <a:bodyPr/>
                    <a:lstStyle/>
                    <a:p>
                      <a:pPr algn="ctr" fontAlgn="ctr"/>
                      <a:r>
                        <a:rPr lang="en-US" sz="1400" b="1" i="0" u="none" strike="noStrike">
                          <a:solidFill>
                            <a:srgbClr val="000000"/>
                          </a:solidFill>
                          <a:effectLst/>
                          <a:latin typeface="Arial Narrow"/>
                        </a:rPr>
                        <a:t>BLACK</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P I O </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WHITE</a:t>
                      </a:r>
                      <a:endParaRPr lang="en-US" sz="1400" b="1"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a:solidFill>
                            <a:srgbClr val="000000"/>
                          </a:solidFill>
                          <a:effectLst/>
                          <a:latin typeface="Arial Narrow"/>
                        </a:rPr>
                        <a:t>WHITE</a:t>
                      </a:r>
                    </a:p>
                  </a:txBody>
                  <a:tcPr marL="9525" marR="9525" marT="9525" marB="0" anchor="ctr"/>
                </a:tc>
                <a:tc>
                  <a:txBody>
                    <a:bodyPr/>
                    <a:lstStyle/>
                    <a:p>
                      <a:pPr algn="ctr" fontAlgn="ctr"/>
                      <a:r>
                        <a:rPr lang="en-US" sz="1400" b="1" i="0" u="none" strike="noStrike">
                          <a:solidFill>
                            <a:srgbClr val="000000"/>
                          </a:solidFill>
                          <a:effectLst/>
                          <a:latin typeface="Arial Narrow"/>
                        </a:rPr>
                        <a:t>BLACK</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Liaison Officer</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WHITE</a:t>
                      </a:r>
                      <a:endParaRPr lang="en-US" sz="1400" b="1"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a:solidFill>
                            <a:srgbClr val="000000"/>
                          </a:solidFill>
                          <a:effectLst/>
                          <a:latin typeface="Arial Narrow"/>
                        </a:rPr>
                        <a:t>WHITE</a:t>
                      </a:r>
                    </a:p>
                  </a:txBody>
                  <a:tcPr marL="9525" marR="9525" marT="9525" marB="0" anchor="ctr"/>
                </a:tc>
                <a:tc>
                  <a:txBody>
                    <a:bodyPr/>
                    <a:lstStyle/>
                    <a:p>
                      <a:pPr algn="ctr" fontAlgn="ctr"/>
                      <a:r>
                        <a:rPr lang="en-US" sz="1400" b="1" i="0" u="none" strike="noStrike">
                          <a:solidFill>
                            <a:srgbClr val="000000"/>
                          </a:solidFill>
                          <a:effectLst/>
                          <a:latin typeface="Arial Narrow"/>
                        </a:rPr>
                        <a:t>BLACK</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Plans Chief</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WHITE</a:t>
                      </a:r>
                      <a:endParaRPr lang="en-US" sz="1400" b="1"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dirty="0">
                          <a:solidFill>
                            <a:srgbClr val="000000"/>
                          </a:solidFill>
                          <a:effectLst/>
                          <a:latin typeface="Arial Narrow"/>
                        </a:rPr>
                        <a:t>WHITE</a:t>
                      </a:r>
                    </a:p>
                  </a:txBody>
                  <a:tcPr marL="9525" marR="9525" marT="9525" marB="0" anchor="ctr"/>
                </a:tc>
                <a:tc>
                  <a:txBody>
                    <a:bodyPr/>
                    <a:lstStyle/>
                    <a:p>
                      <a:pPr algn="ctr" fontAlgn="ctr"/>
                      <a:r>
                        <a:rPr lang="en-US" sz="1400" b="1" i="0" u="none" strike="noStrike">
                          <a:solidFill>
                            <a:srgbClr val="000000"/>
                          </a:solidFill>
                          <a:effectLst/>
                          <a:latin typeface="Arial Narrow"/>
                        </a:rPr>
                        <a:t>BLACK</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Support Functions</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WHITE</a:t>
                      </a:r>
                      <a:endParaRPr lang="en-US" sz="1400" b="1"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dirty="0">
                          <a:solidFill>
                            <a:srgbClr val="000000"/>
                          </a:solidFill>
                          <a:effectLst/>
                          <a:latin typeface="Arial Narrow"/>
                        </a:rPr>
                        <a:t>WHITE</a:t>
                      </a:r>
                    </a:p>
                  </a:txBody>
                  <a:tcPr marL="9525" marR="9525" marT="9525" marB="0" anchor="ctr"/>
                </a:tc>
                <a:tc>
                  <a:txBody>
                    <a:bodyPr/>
                    <a:lstStyle/>
                    <a:p>
                      <a:pPr algn="ctr" fontAlgn="ctr"/>
                      <a:r>
                        <a:rPr lang="en-US" sz="1400" b="1" i="0" u="none" strike="noStrike" dirty="0">
                          <a:solidFill>
                            <a:srgbClr val="000000"/>
                          </a:solidFill>
                          <a:effectLst/>
                          <a:latin typeface="Arial Narrow"/>
                        </a:rPr>
                        <a:t>BLACK</a:t>
                      </a:r>
                    </a:p>
                  </a:txBody>
                  <a:tcPr marL="9525" marR="9525" marT="9525" marB="0" anchor="ctr"/>
                </a:tc>
              </a:tr>
              <a:tr h="371475">
                <a:tc>
                  <a:txBody>
                    <a:bodyPr/>
                    <a:lstStyle/>
                    <a:p>
                      <a:pPr algn="ctr" fontAlgn="ctr"/>
                      <a:endParaRPr lang="en-US" sz="1400" b="1" i="0" u="none" strike="noStrike">
                        <a:solidFill>
                          <a:srgbClr val="000000"/>
                        </a:solidFill>
                        <a:effectLst/>
                        <a:latin typeface="Arial Narrow"/>
                      </a:endParaRPr>
                    </a:p>
                  </a:txBody>
                  <a:tcPr marL="9525" marR="9525" marT="9525" marB="0" anchor="ctr"/>
                </a:tc>
                <a:tc>
                  <a:txBody>
                    <a:bodyPr/>
                    <a:lstStyle/>
                    <a:p>
                      <a:pPr algn="ctr" fontAlgn="ctr"/>
                      <a:endParaRPr lang="en-US" sz="1400" b="1" i="0" u="none" strike="noStrike" dirty="0">
                        <a:solidFill>
                          <a:srgbClr val="FF0000"/>
                        </a:solidFill>
                        <a:effectLst/>
                        <a:latin typeface="Arial Narrow"/>
                      </a:endParaRPr>
                    </a:p>
                  </a:txBody>
                  <a:tcPr marL="9525" marR="9525" marT="9525" marB="0" anchor="ctr"/>
                </a:tc>
                <a:tc>
                  <a:txBody>
                    <a:bodyPr/>
                    <a:lstStyle/>
                    <a:p>
                      <a:pPr algn="ctr" fontAlgn="ctr"/>
                      <a:endParaRPr lang="en-US" sz="1400" b="1" i="0" u="none" strike="noStrike" dirty="0">
                        <a:solidFill>
                          <a:srgbClr val="538DD5"/>
                        </a:solidFill>
                        <a:effectLst/>
                        <a:latin typeface="Arial Narrow"/>
                      </a:endParaRPr>
                    </a:p>
                  </a:txBody>
                  <a:tcPr marL="9525" marR="9525" marT="9525" marB="0" anchor="ctr"/>
                </a:tc>
                <a:tc>
                  <a:txBody>
                    <a:bodyPr/>
                    <a:lstStyle/>
                    <a:p>
                      <a:pPr algn="ctr" fontAlgn="ctr"/>
                      <a:endParaRPr lang="en-US" sz="1400" b="1" i="0" u="none" strike="noStrike">
                        <a:solidFill>
                          <a:srgbClr val="A6A6A6"/>
                        </a:solidFill>
                        <a:effectLst/>
                        <a:latin typeface="Arial Narrow"/>
                      </a:endParaRPr>
                    </a:p>
                  </a:txBody>
                  <a:tcPr marL="9525" marR="9525" marT="9525" marB="0" anchor="ctr"/>
                </a:tc>
              </a:tr>
              <a:tr h="371475">
                <a:tc>
                  <a:txBody>
                    <a:bodyPr/>
                    <a:lstStyle/>
                    <a:p>
                      <a:pPr algn="ctr" fontAlgn="ctr"/>
                      <a:endParaRPr lang="en-US" sz="1400" b="1" i="0" u="none" strike="noStrike">
                        <a:solidFill>
                          <a:srgbClr val="000000"/>
                        </a:solidFill>
                        <a:effectLst/>
                        <a:latin typeface="Arial Narrow"/>
                      </a:endParaRPr>
                    </a:p>
                  </a:txBody>
                  <a:tcPr marL="9525" marR="9525" marT="9525" marB="0" anchor="ctr"/>
                </a:tc>
                <a:tc>
                  <a:txBody>
                    <a:bodyPr/>
                    <a:lstStyle/>
                    <a:p>
                      <a:pPr algn="ctr" fontAlgn="ctr"/>
                      <a:endParaRPr lang="en-US" sz="1400" b="1" i="0" u="none" strike="noStrike">
                        <a:solidFill>
                          <a:srgbClr val="FF0000"/>
                        </a:solidFill>
                        <a:effectLst/>
                        <a:latin typeface="Arial Narrow"/>
                      </a:endParaRPr>
                    </a:p>
                  </a:txBody>
                  <a:tcPr marL="9525" marR="9525" marT="9525" marB="0" anchor="ctr"/>
                </a:tc>
                <a:tc>
                  <a:txBody>
                    <a:bodyPr/>
                    <a:lstStyle/>
                    <a:p>
                      <a:pPr algn="ctr" fontAlgn="ctr"/>
                      <a:endParaRPr lang="en-US" sz="1400" b="1" i="0" u="none" strike="noStrike" dirty="0">
                        <a:solidFill>
                          <a:srgbClr val="538DD5"/>
                        </a:solidFill>
                        <a:effectLst/>
                        <a:latin typeface="Arial Narrow"/>
                      </a:endParaRPr>
                    </a:p>
                  </a:txBody>
                  <a:tcPr marL="9525" marR="9525" marT="9525" marB="0" anchor="ctr"/>
                </a:tc>
                <a:tc>
                  <a:txBody>
                    <a:bodyPr/>
                    <a:lstStyle/>
                    <a:p>
                      <a:pPr algn="ctr" fontAlgn="ctr"/>
                      <a:endParaRPr lang="en-US" sz="1400" b="1" i="0" u="none" strike="noStrike" dirty="0">
                        <a:solidFill>
                          <a:srgbClr val="A6A6A6"/>
                        </a:solidFill>
                        <a:effectLst/>
                        <a:latin typeface="Arial Narrow"/>
                      </a:endParaRPr>
                    </a:p>
                  </a:txBody>
                  <a:tcPr marL="9525" marR="9525" marT="9525" marB="0" anchor="ctr"/>
                </a:tc>
              </a:tr>
            </a:tbl>
          </a:graphicData>
        </a:graphic>
      </p:graphicFrame>
    </p:spTree>
    <p:extLst>
      <p:ext uri="{BB962C8B-B14F-4D97-AF65-F5344CB8AC3E}">
        <p14:creationId xmlns:p14="http://schemas.microsoft.com/office/powerpoint/2010/main" val="20393581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How to sector hot zone radio communications </a:t>
            </a:r>
          </a:p>
          <a:p>
            <a:pPr marL="342900" indent="-342900" algn="l">
              <a:buFont typeface="Arial" pitchFamily="34" charset="0"/>
              <a:buChar char="•"/>
            </a:pPr>
            <a:endParaRPr lang="en-US" sz="1100" dirty="0" smtClean="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p:cNvGraphicFramePr>
            <a:graphicFrameLocks noGrp="1"/>
          </p:cNvGraphicFramePr>
          <p:nvPr>
            <p:extLst>
              <p:ext uri="{D42A27DB-BD31-4B8C-83A1-F6EECF244321}">
                <p14:modId xmlns:p14="http://schemas.microsoft.com/office/powerpoint/2010/main" val="1299515581"/>
              </p:ext>
            </p:extLst>
          </p:nvPr>
        </p:nvGraphicFramePr>
        <p:xfrm>
          <a:off x="457200" y="2590800"/>
          <a:ext cx="8458200" cy="3581400"/>
        </p:xfrm>
        <a:graphic>
          <a:graphicData uri="http://schemas.openxmlformats.org/drawingml/2006/table">
            <a:tbl>
              <a:tblPr firstRow="1" bandRow="1">
                <a:tableStyleId>{5C22544A-7EE6-4342-B048-85BDC9FD1C3A}</a:tableStyleId>
              </a:tblPr>
              <a:tblGrid>
                <a:gridCol w="2819400"/>
                <a:gridCol w="2057400"/>
                <a:gridCol w="1981200"/>
                <a:gridCol w="1600200"/>
              </a:tblGrid>
              <a:tr h="371475">
                <a:tc>
                  <a:txBody>
                    <a:bodyPr/>
                    <a:lstStyle/>
                    <a:p>
                      <a:pPr algn="ctr" fontAlgn="ctr"/>
                      <a:r>
                        <a:rPr lang="en-US" sz="1600" b="1" i="0" u="none" strike="noStrike" dirty="0">
                          <a:solidFill>
                            <a:schemeClr val="bg1"/>
                          </a:solidFill>
                          <a:effectLst/>
                          <a:latin typeface="Arial Narrow"/>
                        </a:rPr>
                        <a:t>Unit Assignment</a:t>
                      </a:r>
                    </a:p>
                  </a:txBody>
                  <a:tcPr marL="9525" marR="9525" marT="9525" marB="0" anchor="ctr"/>
                </a:tc>
                <a:tc>
                  <a:txBody>
                    <a:bodyPr/>
                    <a:lstStyle/>
                    <a:p>
                      <a:pPr algn="ctr" fontAlgn="ctr"/>
                      <a:r>
                        <a:rPr lang="en-US" sz="1600" b="1" i="0" u="none" strike="noStrike" dirty="0">
                          <a:solidFill>
                            <a:schemeClr val="bg1"/>
                          </a:solidFill>
                          <a:effectLst/>
                          <a:latin typeface="Arial Narrow"/>
                        </a:rPr>
                        <a:t>Routine </a:t>
                      </a:r>
                      <a:r>
                        <a:rPr lang="en-US" sz="1600" b="1" i="0" u="none" strike="noStrike" dirty="0" smtClean="0">
                          <a:solidFill>
                            <a:schemeClr val="bg1"/>
                          </a:solidFill>
                          <a:effectLst/>
                          <a:latin typeface="Arial Narrow"/>
                        </a:rPr>
                        <a:t>Local Incidents</a:t>
                      </a:r>
                      <a:endParaRPr lang="en-US" sz="1600" b="1" i="0" u="none" strike="noStrike" dirty="0">
                        <a:solidFill>
                          <a:schemeClr val="bg1"/>
                        </a:solidFill>
                        <a:effectLst/>
                        <a:latin typeface="Arial Narrow"/>
                      </a:endParaRPr>
                    </a:p>
                  </a:txBody>
                  <a:tcPr marL="9525" marR="9525" marT="9525" marB="0" anchor="ctr"/>
                </a:tc>
                <a:tc>
                  <a:txBody>
                    <a:bodyPr/>
                    <a:lstStyle/>
                    <a:p>
                      <a:pPr algn="ctr" fontAlgn="ctr"/>
                      <a:r>
                        <a:rPr lang="en-US" sz="1600" b="1" i="0" u="none" strike="noStrike" dirty="0">
                          <a:solidFill>
                            <a:schemeClr val="bg1"/>
                          </a:solidFill>
                          <a:effectLst/>
                          <a:latin typeface="Arial Narrow"/>
                        </a:rPr>
                        <a:t>MABAS </a:t>
                      </a:r>
                      <a:r>
                        <a:rPr lang="en-US" sz="1600" b="1" i="0" u="none" strike="noStrike" dirty="0" smtClean="0">
                          <a:solidFill>
                            <a:schemeClr val="bg1"/>
                          </a:solidFill>
                          <a:effectLst/>
                          <a:latin typeface="Arial Narrow"/>
                        </a:rPr>
                        <a:t>Incidents</a:t>
                      </a:r>
                      <a:endParaRPr lang="en-US" sz="1600" b="1" i="0" u="none" strike="noStrike" dirty="0">
                        <a:solidFill>
                          <a:schemeClr val="bg1"/>
                        </a:solidFill>
                        <a:effectLst/>
                        <a:latin typeface="Arial Narrow"/>
                      </a:endParaRPr>
                    </a:p>
                  </a:txBody>
                  <a:tcPr marL="9525" marR="9525" marT="9525" marB="0" anchor="ctr"/>
                </a:tc>
                <a:tc>
                  <a:txBody>
                    <a:bodyPr/>
                    <a:lstStyle/>
                    <a:p>
                      <a:pPr algn="ctr" fontAlgn="ctr"/>
                      <a:r>
                        <a:rPr lang="en-US" sz="1600" b="1" i="0" u="none" strike="noStrike" dirty="0">
                          <a:solidFill>
                            <a:schemeClr val="bg1"/>
                          </a:solidFill>
                          <a:effectLst/>
                          <a:latin typeface="Arial Narrow"/>
                        </a:rPr>
                        <a:t>Alternative</a:t>
                      </a:r>
                    </a:p>
                  </a:txBody>
                  <a:tcPr marL="9525" marR="9525" marT="9525" marB="0" anchor="ctr"/>
                </a:tc>
              </a:tr>
              <a:tr h="238125">
                <a:tc>
                  <a:txBody>
                    <a:bodyPr/>
                    <a:lstStyle/>
                    <a:p>
                      <a:endParaRPr lang="en-US" sz="800" b="1" dirty="0"/>
                    </a:p>
                  </a:txBody>
                  <a:tcPr/>
                </a:tc>
                <a:tc>
                  <a:txBody>
                    <a:bodyPr/>
                    <a:lstStyle/>
                    <a:p>
                      <a:endParaRPr lang="en-US" sz="800" b="1" dirty="0"/>
                    </a:p>
                  </a:txBody>
                  <a:tcPr/>
                </a:tc>
                <a:tc>
                  <a:txBody>
                    <a:bodyPr/>
                    <a:lstStyle/>
                    <a:p>
                      <a:endParaRPr lang="en-US" sz="800" b="1" dirty="0"/>
                    </a:p>
                  </a:txBody>
                  <a:tcPr/>
                </a:tc>
                <a:tc>
                  <a:txBody>
                    <a:bodyPr/>
                    <a:lstStyle/>
                    <a:p>
                      <a:endParaRPr lang="en-US" sz="800" b="1" dirty="0"/>
                    </a:p>
                  </a:txBody>
                  <a:tcPr/>
                </a:tc>
              </a:tr>
              <a:tr h="371475">
                <a:tc>
                  <a:txBody>
                    <a:bodyPr/>
                    <a:lstStyle/>
                    <a:p>
                      <a:r>
                        <a:rPr lang="en-US" b="1" baseline="0" dirty="0" smtClean="0"/>
                        <a:t>EMS OPERATIONS:</a:t>
                      </a:r>
                      <a:endParaRPr lang="en-US" b="1" dirty="0"/>
                    </a:p>
                  </a:txBody>
                  <a:tcPr/>
                </a:tc>
                <a:tc>
                  <a:txBody>
                    <a:bodyPr/>
                    <a:lstStyle/>
                    <a:p>
                      <a:endParaRPr lang="en-US" b="1" dirty="0"/>
                    </a:p>
                  </a:txBody>
                  <a:tcPr/>
                </a:tc>
                <a:tc>
                  <a:txBody>
                    <a:bodyPr/>
                    <a:lstStyle/>
                    <a:p>
                      <a:endParaRPr lang="en-US" b="1"/>
                    </a:p>
                  </a:txBody>
                  <a:tcPr/>
                </a:tc>
                <a:tc>
                  <a:txBody>
                    <a:bodyPr/>
                    <a:lstStyle/>
                    <a:p>
                      <a:endParaRPr lang="en-US" b="1" dirty="0"/>
                    </a:p>
                  </a:txBody>
                  <a:tcPr/>
                </a:tc>
              </a:tr>
              <a:tr h="371475">
                <a:tc>
                  <a:txBody>
                    <a:bodyPr/>
                    <a:lstStyle/>
                    <a:p>
                      <a:pPr algn="ctr" fontAlgn="ctr"/>
                      <a:r>
                        <a:rPr lang="en-US" sz="1400" b="1" i="0" u="none" strike="noStrike" dirty="0">
                          <a:solidFill>
                            <a:srgbClr val="000000"/>
                          </a:solidFill>
                          <a:effectLst/>
                          <a:latin typeface="Arial Narrow"/>
                        </a:rPr>
                        <a:t>EMS Operations</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EMS C</a:t>
                      </a:r>
                      <a:endParaRPr lang="en-US" sz="1400" b="1"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a:solidFill>
                            <a:srgbClr val="00B050"/>
                          </a:solidFill>
                          <a:effectLst/>
                          <a:latin typeface="Arial Narrow"/>
                        </a:rPr>
                        <a:t>EMS C</a:t>
                      </a:r>
                    </a:p>
                  </a:txBody>
                  <a:tcPr marL="9525" marR="9525" marT="9525" marB="0" anchor="ctr"/>
                </a:tc>
                <a:tc>
                  <a:txBody>
                    <a:bodyPr/>
                    <a:lstStyle/>
                    <a:p>
                      <a:pPr algn="ctr" fontAlgn="ctr"/>
                      <a:r>
                        <a:rPr lang="en-US" sz="1400" b="1" i="0" u="none" strike="noStrike">
                          <a:solidFill>
                            <a:srgbClr val="000000"/>
                          </a:solidFill>
                          <a:effectLst/>
                          <a:latin typeface="Arial Narrow"/>
                        </a:rPr>
                        <a:t>Wiscom EMS</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Triage Group Supervisor</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EMS C</a:t>
                      </a:r>
                      <a:endParaRPr lang="en-US" sz="1400" b="0"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a:solidFill>
                            <a:srgbClr val="00B050"/>
                          </a:solidFill>
                          <a:effectLst/>
                          <a:latin typeface="Arial Narrow"/>
                        </a:rPr>
                        <a:t>EMS C</a:t>
                      </a:r>
                    </a:p>
                  </a:txBody>
                  <a:tcPr marL="9525" marR="9525" marT="9525" marB="0" anchor="ctr"/>
                </a:tc>
                <a:tc>
                  <a:txBody>
                    <a:bodyPr/>
                    <a:lstStyle/>
                    <a:p>
                      <a:pPr algn="ctr" fontAlgn="ctr"/>
                      <a:r>
                        <a:rPr lang="en-US" sz="1400" b="1" i="0" u="none" strike="noStrike">
                          <a:solidFill>
                            <a:srgbClr val="000000"/>
                          </a:solidFill>
                          <a:effectLst/>
                          <a:latin typeface="Arial Narrow"/>
                        </a:rPr>
                        <a:t>MARC 2-4</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Treatment  Group Supervisor</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EMS C</a:t>
                      </a:r>
                      <a:endParaRPr lang="en-US" sz="1400" b="0"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a:solidFill>
                            <a:srgbClr val="00B050"/>
                          </a:solidFill>
                          <a:effectLst/>
                          <a:latin typeface="Arial Narrow"/>
                        </a:rPr>
                        <a:t>EMS C</a:t>
                      </a:r>
                    </a:p>
                  </a:txBody>
                  <a:tcPr marL="9525" marR="9525" marT="9525" marB="0" anchor="ctr"/>
                </a:tc>
                <a:tc>
                  <a:txBody>
                    <a:bodyPr/>
                    <a:lstStyle/>
                    <a:p>
                      <a:pPr algn="ctr" fontAlgn="ctr"/>
                      <a:r>
                        <a:rPr lang="en-US" sz="1400" b="1" i="0" u="none" strike="noStrike">
                          <a:solidFill>
                            <a:srgbClr val="000000"/>
                          </a:solidFill>
                          <a:effectLst/>
                          <a:latin typeface="Arial Narrow"/>
                        </a:rPr>
                        <a:t>MARC 2-4</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Transport Group Supervisor</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EMS C</a:t>
                      </a:r>
                      <a:endParaRPr lang="en-US" sz="1400" b="0"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a:solidFill>
                            <a:srgbClr val="00B050"/>
                          </a:solidFill>
                          <a:effectLst/>
                          <a:latin typeface="Arial Narrow"/>
                        </a:rPr>
                        <a:t>EMS C</a:t>
                      </a:r>
                    </a:p>
                  </a:txBody>
                  <a:tcPr marL="9525" marR="9525" marT="9525" marB="0" anchor="ctr"/>
                </a:tc>
                <a:tc>
                  <a:txBody>
                    <a:bodyPr/>
                    <a:lstStyle/>
                    <a:p>
                      <a:pPr algn="ctr" fontAlgn="ctr"/>
                      <a:r>
                        <a:rPr lang="en-US" sz="1400" b="1" i="0" u="none" strike="noStrike">
                          <a:solidFill>
                            <a:srgbClr val="000000"/>
                          </a:solidFill>
                          <a:effectLst/>
                          <a:latin typeface="Arial Narrow"/>
                        </a:rPr>
                        <a:t>MARC 2-4</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Trasport Group to Ambulances</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a:t>
                      </a:r>
                      <a:r>
                        <a:rPr lang="en-US" sz="1400" b="1" i="0" u="none" strike="noStrike" baseline="0" dirty="0" smtClean="0">
                          <a:solidFill>
                            <a:srgbClr val="000000"/>
                          </a:solidFill>
                          <a:effectLst/>
                          <a:latin typeface="Arial Narrow"/>
                        </a:rPr>
                        <a:t> or IFERN</a:t>
                      </a:r>
                      <a:endParaRPr lang="en-US" sz="1400" b="0"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a:solidFill>
                            <a:srgbClr val="000000"/>
                          </a:solidFill>
                          <a:effectLst/>
                          <a:latin typeface="Arial Narrow"/>
                        </a:rPr>
                        <a:t>IFERN</a:t>
                      </a:r>
                    </a:p>
                  </a:txBody>
                  <a:tcPr marL="9525" marR="9525" marT="9525" marB="0" anchor="ctr"/>
                </a:tc>
                <a:tc>
                  <a:txBody>
                    <a:bodyPr/>
                    <a:lstStyle/>
                    <a:p>
                      <a:pPr algn="ctr" fontAlgn="ctr"/>
                      <a:r>
                        <a:rPr lang="en-US" sz="1400" b="1" i="0" u="none" strike="noStrike">
                          <a:solidFill>
                            <a:srgbClr val="000000"/>
                          </a:solidFill>
                          <a:effectLst/>
                          <a:latin typeface="Arial Narrow"/>
                        </a:rPr>
                        <a:t>IFERN2</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Medical Control</a:t>
                      </a:r>
                    </a:p>
                  </a:txBody>
                  <a:tcPr marL="9525" marR="9525" marT="9525" marB="0" anchor="ctr"/>
                </a:tc>
                <a:tc>
                  <a:txBody>
                    <a:bodyPr/>
                    <a:lstStyle/>
                    <a:p>
                      <a:pPr algn="ctr" fontAlgn="ctr"/>
                      <a:r>
                        <a:rPr lang="en-US" sz="1400" b="1" i="0" u="none" strike="noStrike" dirty="0" smtClean="0">
                          <a:solidFill>
                            <a:srgbClr val="000000"/>
                          </a:solidFill>
                          <a:effectLst/>
                          <a:latin typeface="Arial Narrow"/>
                        </a:rPr>
                        <a:t>LOCAL or EMS A</a:t>
                      </a:r>
                      <a:r>
                        <a:rPr lang="en-US" sz="1400" b="1" i="0" u="none" strike="noStrike" baseline="0" dirty="0" smtClean="0">
                          <a:solidFill>
                            <a:srgbClr val="000000"/>
                          </a:solidFill>
                          <a:effectLst/>
                          <a:latin typeface="Arial Narrow"/>
                        </a:rPr>
                        <a:t>/B</a:t>
                      </a:r>
                      <a:endParaRPr lang="en-US" sz="1400" b="0" i="0" u="none" strike="noStrike" dirty="0">
                        <a:solidFill>
                          <a:srgbClr val="000000"/>
                        </a:solidFill>
                        <a:effectLst/>
                        <a:latin typeface="Arial Narrow"/>
                      </a:endParaRPr>
                    </a:p>
                  </a:txBody>
                  <a:tcPr marL="9525" marR="9525" marT="9525" marB="0" anchor="ctr"/>
                </a:tc>
                <a:tc>
                  <a:txBody>
                    <a:bodyPr/>
                    <a:lstStyle/>
                    <a:p>
                      <a:pPr algn="ctr" fontAlgn="ctr"/>
                      <a:r>
                        <a:rPr lang="en-US" sz="1400" b="1" i="0" u="none" strike="noStrike">
                          <a:solidFill>
                            <a:srgbClr val="00B050"/>
                          </a:solidFill>
                          <a:effectLst/>
                          <a:latin typeface="Arial Narrow"/>
                        </a:rPr>
                        <a:t>EMS A or B</a:t>
                      </a:r>
                    </a:p>
                  </a:txBody>
                  <a:tcPr marL="9525" marR="9525" marT="9525" marB="0" anchor="ctr"/>
                </a:tc>
                <a:tc>
                  <a:txBody>
                    <a:bodyPr/>
                    <a:lstStyle/>
                    <a:p>
                      <a:pPr algn="ctr" fontAlgn="ctr"/>
                      <a:r>
                        <a:rPr lang="en-US" sz="1400" b="1" i="0" u="none" strike="noStrike">
                          <a:solidFill>
                            <a:srgbClr val="000000"/>
                          </a:solidFill>
                          <a:effectLst/>
                          <a:latin typeface="Arial Narrow"/>
                        </a:rPr>
                        <a:t>Wiscom EMS</a:t>
                      </a:r>
                    </a:p>
                  </a:txBody>
                  <a:tcPr marL="9525" marR="9525" marT="9525" marB="0" anchor="ctr"/>
                </a:tc>
              </a:tr>
              <a:tr h="371475">
                <a:tc>
                  <a:txBody>
                    <a:bodyPr/>
                    <a:lstStyle/>
                    <a:p>
                      <a:pPr algn="ctr" fontAlgn="ctr"/>
                      <a:r>
                        <a:rPr lang="en-US" sz="1400" b="1" i="0" u="none" strike="noStrike">
                          <a:solidFill>
                            <a:srgbClr val="000000"/>
                          </a:solidFill>
                          <a:effectLst/>
                          <a:latin typeface="Arial Narrow"/>
                        </a:rPr>
                        <a:t>Air Ambulance  LZ</a:t>
                      </a:r>
                    </a:p>
                  </a:txBody>
                  <a:tcPr marL="9525" marR="9525" marT="9525" marB="0" anchor="ctr"/>
                </a:tc>
                <a:tc>
                  <a:txBody>
                    <a:bodyPr/>
                    <a:lstStyle/>
                    <a:p>
                      <a:pPr algn="ctr" fontAlgn="ctr"/>
                      <a:r>
                        <a:rPr lang="en-US" sz="1400" b="1" i="0" u="none" strike="noStrike">
                          <a:solidFill>
                            <a:srgbClr val="000000"/>
                          </a:solidFill>
                          <a:effectLst/>
                          <a:latin typeface="Arial Narrow"/>
                        </a:rPr>
                        <a:t>MARC 2</a:t>
                      </a:r>
                    </a:p>
                  </a:txBody>
                  <a:tcPr marL="9525" marR="9525" marT="9525" marB="0" anchor="ctr"/>
                </a:tc>
                <a:tc>
                  <a:txBody>
                    <a:bodyPr/>
                    <a:lstStyle/>
                    <a:p>
                      <a:pPr algn="ctr" fontAlgn="ctr"/>
                      <a:r>
                        <a:rPr lang="en-US" sz="1400" b="1" i="0" u="none" strike="noStrike">
                          <a:solidFill>
                            <a:srgbClr val="000000"/>
                          </a:solidFill>
                          <a:effectLst/>
                          <a:latin typeface="Arial Narrow"/>
                        </a:rPr>
                        <a:t>MARC 2</a:t>
                      </a:r>
                    </a:p>
                  </a:txBody>
                  <a:tcPr marL="9525" marR="9525" marT="9525" marB="0" anchor="ctr"/>
                </a:tc>
                <a:tc>
                  <a:txBody>
                    <a:bodyPr/>
                    <a:lstStyle/>
                    <a:p>
                      <a:pPr algn="ctr" fontAlgn="ctr"/>
                      <a:r>
                        <a:rPr lang="en-US" sz="1400" b="1" i="0" u="none" strike="noStrike" dirty="0">
                          <a:solidFill>
                            <a:srgbClr val="00B050"/>
                          </a:solidFill>
                          <a:effectLst/>
                          <a:latin typeface="Arial Narrow"/>
                        </a:rPr>
                        <a:t>EMS C</a:t>
                      </a:r>
                    </a:p>
                  </a:txBody>
                  <a:tcPr marL="9525" marR="9525" marT="9525" marB="0" anchor="ctr"/>
                </a:tc>
              </a:tr>
            </a:tbl>
          </a:graphicData>
        </a:graphic>
      </p:graphicFrame>
    </p:spTree>
    <p:extLst>
      <p:ext uri="{BB962C8B-B14F-4D97-AF65-F5344CB8AC3E}">
        <p14:creationId xmlns:p14="http://schemas.microsoft.com/office/powerpoint/2010/main" val="42156503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How to sector hot zone radio communications </a:t>
            </a:r>
          </a:p>
          <a:p>
            <a:pPr marL="342900" indent="-342900" algn="l">
              <a:buFont typeface="Arial" pitchFamily="34" charset="0"/>
              <a:buChar char="•"/>
            </a:pPr>
            <a:endParaRPr lang="en-US" sz="1100" dirty="0" smtClean="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p:cNvGraphicFramePr>
            <a:graphicFrameLocks noGrp="1"/>
          </p:cNvGraphicFramePr>
          <p:nvPr>
            <p:extLst>
              <p:ext uri="{D42A27DB-BD31-4B8C-83A1-F6EECF244321}">
                <p14:modId xmlns:p14="http://schemas.microsoft.com/office/powerpoint/2010/main" val="3521787640"/>
              </p:ext>
            </p:extLst>
          </p:nvPr>
        </p:nvGraphicFramePr>
        <p:xfrm>
          <a:off x="457200" y="2590800"/>
          <a:ext cx="8458200" cy="3581400"/>
        </p:xfrm>
        <a:graphic>
          <a:graphicData uri="http://schemas.openxmlformats.org/drawingml/2006/table">
            <a:tbl>
              <a:tblPr firstRow="1" bandRow="1">
                <a:tableStyleId>{5C22544A-7EE6-4342-B048-85BDC9FD1C3A}</a:tableStyleId>
              </a:tblPr>
              <a:tblGrid>
                <a:gridCol w="2819400"/>
                <a:gridCol w="2057400"/>
                <a:gridCol w="1981200"/>
                <a:gridCol w="1600200"/>
              </a:tblGrid>
              <a:tr h="371475">
                <a:tc>
                  <a:txBody>
                    <a:bodyPr/>
                    <a:lstStyle/>
                    <a:p>
                      <a:pPr algn="ctr" fontAlgn="ctr"/>
                      <a:r>
                        <a:rPr lang="en-US" sz="1600" b="1" i="0" u="none" strike="noStrike" dirty="0">
                          <a:solidFill>
                            <a:schemeClr val="bg1"/>
                          </a:solidFill>
                          <a:effectLst/>
                          <a:latin typeface="Arial Narrow"/>
                        </a:rPr>
                        <a:t>Unit Assignment</a:t>
                      </a:r>
                    </a:p>
                  </a:txBody>
                  <a:tcPr marL="9525" marR="9525" marT="9525" marB="0" anchor="ctr"/>
                </a:tc>
                <a:tc>
                  <a:txBody>
                    <a:bodyPr/>
                    <a:lstStyle/>
                    <a:p>
                      <a:pPr algn="ctr" fontAlgn="ctr"/>
                      <a:r>
                        <a:rPr lang="en-US" sz="1600" b="1" i="0" u="none" strike="noStrike" dirty="0">
                          <a:solidFill>
                            <a:schemeClr val="bg1"/>
                          </a:solidFill>
                          <a:effectLst/>
                          <a:latin typeface="Arial Narrow"/>
                        </a:rPr>
                        <a:t>Routine </a:t>
                      </a:r>
                      <a:r>
                        <a:rPr lang="en-US" sz="1600" b="1" i="0" u="none" strike="noStrike" dirty="0" smtClean="0">
                          <a:solidFill>
                            <a:schemeClr val="bg1"/>
                          </a:solidFill>
                          <a:effectLst/>
                          <a:latin typeface="Arial Narrow"/>
                        </a:rPr>
                        <a:t>Local Incidents</a:t>
                      </a:r>
                      <a:endParaRPr lang="en-US" sz="1600" b="1" i="0" u="none" strike="noStrike" dirty="0">
                        <a:solidFill>
                          <a:schemeClr val="bg1"/>
                        </a:solidFill>
                        <a:effectLst/>
                        <a:latin typeface="Arial Narrow"/>
                      </a:endParaRPr>
                    </a:p>
                  </a:txBody>
                  <a:tcPr marL="9525" marR="9525" marT="9525" marB="0" anchor="ctr"/>
                </a:tc>
                <a:tc>
                  <a:txBody>
                    <a:bodyPr/>
                    <a:lstStyle/>
                    <a:p>
                      <a:pPr algn="ctr" fontAlgn="ctr"/>
                      <a:r>
                        <a:rPr lang="en-US" sz="1600" b="1" i="0" u="none" strike="noStrike" dirty="0">
                          <a:solidFill>
                            <a:schemeClr val="bg1"/>
                          </a:solidFill>
                          <a:effectLst/>
                          <a:latin typeface="Arial Narrow"/>
                        </a:rPr>
                        <a:t>MABAS </a:t>
                      </a:r>
                      <a:r>
                        <a:rPr lang="en-US" sz="1600" b="1" i="0" u="none" strike="noStrike" dirty="0" smtClean="0">
                          <a:solidFill>
                            <a:schemeClr val="bg1"/>
                          </a:solidFill>
                          <a:effectLst/>
                          <a:latin typeface="Arial Narrow"/>
                        </a:rPr>
                        <a:t>Incidents</a:t>
                      </a:r>
                      <a:endParaRPr lang="en-US" sz="1600" b="1" i="0" u="none" strike="noStrike" dirty="0">
                        <a:solidFill>
                          <a:schemeClr val="bg1"/>
                        </a:solidFill>
                        <a:effectLst/>
                        <a:latin typeface="Arial Narrow"/>
                      </a:endParaRPr>
                    </a:p>
                  </a:txBody>
                  <a:tcPr marL="9525" marR="9525" marT="9525" marB="0" anchor="ctr"/>
                </a:tc>
                <a:tc>
                  <a:txBody>
                    <a:bodyPr/>
                    <a:lstStyle/>
                    <a:p>
                      <a:pPr algn="ctr" fontAlgn="ctr"/>
                      <a:r>
                        <a:rPr lang="en-US" sz="1600" b="1" i="0" u="none" strike="noStrike" dirty="0">
                          <a:solidFill>
                            <a:schemeClr val="bg1"/>
                          </a:solidFill>
                          <a:effectLst/>
                          <a:latin typeface="Arial Narrow"/>
                        </a:rPr>
                        <a:t>Alternative</a:t>
                      </a:r>
                    </a:p>
                  </a:txBody>
                  <a:tcPr marL="9525" marR="9525" marT="9525" marB="0" anchor="ctr"/>
                </a:tc>
              </a:tr>
              <a:tr h="238125">
                <a:tc>
                  <a:txBody>
                    <a:bodyPr/>
                    <a:lstStyle/>
                    <a:p>
                      <a:endParaRPr lang="en-US" sz="800" b="1" dirty="0"/>
                    </a:p>
                  </a:txBody>
                  <a:tcPr/>
                </a:tc>
                <a:tc>
                  <a:txBody>
                    <a:bodyPr/>
                    <a:lstStyle/>
                    <a:p>
                      <a:endParaRPr lang="en-US" sz="800" b="1" dirty="0"/>
                    </a:p>
                  </a:txBody>
                  <a:tcPr/>
                </a:tc>
                <a:tc>
                  <a:txBody>
                    <a:bodyPr/>
                    <a:lstStyle/>
                    <a:p>
                      <a:endParaRPr lang="en-US" sz="800" b="1" dirty="0"/>
                    </a:p>
                  </a:txBody>
                  <a:tcPr/>
                </a:tc>
                <a:tc>
                  <a:txBody>
                    <a:bodyPr/>
                    <a:lstStyle/>
                    <a:p>
                      <a:endParaRPr lang="en-US" sz="800" b="1" dirty="0"/>
                    </a:p>
                  </a:txBody>
                  <a:tcPr/>
                </a:tc>
              </a:tr>
              <a:tr h="371475">
                <a:tc>
                  <a:txBody>
                    <a:bodyPr/>
                    <a:lstStyle/>
                    <a:p>
                      <a:r>
                        <a:rPr lang="en-US" b="1" dirty="0" smtClean="0"/>
                        <a:t>DISPATCH</a:t>
                      </a:r>
                      <a:r>
                        <a:rPr lang="en-US" b="1" baseline="0" dirty="0" smtClean="0"/>
                        <a:t> / RESPONSE</a:t>
                      </a:r>
                      <a:r>
                        <a:rPr lang="en-US" b="1" dirty="0" smtClean="0"/>
                        <a:t>:</a:t>
                      </a:r>
                      <a:endParaRPr lang="en-US" b="1" dirty="0"/>
                    </a:p>
                  </a:txBody>
                  <a:tcPr/>
                </a:tc>
                <a:tc>
                  <a:txBody>
                    <a:bodyPr/>
                    <a:lstStyle/>
                    <a:p>
                      <a:endParaRPr lang="en-US" b="1"/>
                    </a:p>
                  </a:txBody>
                  <a:tcPr/>
                </a:tc>
                <a:tc>
                  <a:txBody>
                    <a:bodyPr/>
                    <a:lstStyle/>
                    <a:p>
                      <a:endParaRPr lang="en-US" b="1"/>
                    </a:p>
                  </a:txBody>
                  <a:tcPr/>
                </a:tc>
                <a:tc>
                  <a:txBody>
                    <a:bodyPr/>
                    <a:lstStyle/>
                    <a:p>
                      <a:endParaRPr lang="en-US" b="1" dirty="0"/>
                    </a:p>
                  </a:txBody>
                  <a:tcPr/>
                </a:tc>
              </a:tr>
              <a:tr h="371475">
                <a:tc>
                  <a:txBody>
                    <a:bodyPr/>
                    <a:lstStyle/>
                    <a:p>
                      <a:pPr algn="ctr" fontAlgn="ctr"/>
                      <a:r>
                        <a:rPr lang="en-US" sz="1400" b="1" i="0" u="none" strike="noStrike" dirty="0">
                          <a:solidFill>
                            <a:srgbClr val="000000"/>
                          </a:solidFill>
                          <a:effectLst/>
                          <a:latin typeface="Arial Narrow"/>
                        </a:rPr>
                        <a:t>IC to the Local Dispatcher</a:t>
                      </a:r>
                    </a:p>
                  </a:txBody>
                  <a:tcPr marL="9525" marR="9525" marT="9525" marB="0" anchor="ctr"/>
                </a:tc>
                <a:tc>
                  <a:txBody>
                    <a:bodyPr/>
                    <a:lstStyle/>
                    <a:p>
                      <a:pPr algn="ctr" fontAlgn="ctr"/>
                      <a:r>
                        <a:rPr lang="en-US" sz="1400" b="1" i="0" u="none" strike="noStrike" dirty="0">
                          <a:solidFill>
                            <a:srgbClr val="000000"/>
                          </a:solidFill>
                          <a:effectLst/>
                          <a:latin typeface="Arial Narrow"/>
                        </a:rPr>
                        <a:t>Local Dispatch</a:t>
                      </a:r>
                    </a:p>
                  </a:txBody>
                  <a:tcPr marL="9525" marR="9525" marT="9525" marB="0" anchor="ctr"/>
                </a:tc>
                <a:tc>
                  <a:txBody>
                    <a:bodyPr/>
                    <a:lstStyle/>
                    <a:p>
                      <a:pPr algn="ctr" fontAlgn="ctr"/>
                      <a:r>
                        <a:rPr lang="en-US" sz="1400" b="1" i="0" u="none" strike="noStrike" dirty="0">
                          <a:solidFill>
                            <a:srgbClr val="000000"/>
                          </a:solidFill>
                          <a:effectLst/>
                          <a:latin typeface="Arial Narrow"/>
                        </a:rPr>
                        <a:t>IFERN</a:t>
                      </a:r>
                    </a:p>
                  </a:txBody>
                  <a:tcPr marL="9525" marR="9525" marT="9525" marB="0" anchor="ctr"/>
                </a:tc>
                <a:tc>
                  <a:txBody>
                    <a:bodyPr/>
                    <a:lstStyle/>
                    <a:p>
                      <a:pPr algn="ctr" fontAlgn="ctr"/>
                      <a:r>
                        <a:rPr lang="en-US" sz="1400" b="1" i="0" u="none" strike="noStrike" dirty="0">
                          <a:solidFill>
                            <a:srgbClr val="000000"/>
                          </a:solidFill>
                          <a:effectLst/>
                          <a:latin typeface="Arial Narrow"/>
                        </a:rPr>
                        <a:t>IFERN2</a:t>
                      </a:r>
                    </a:p>
                  </a:txBody>
                  <a:tcPr marL="9525" marR="9525" marT="9525" marB="0" anchor="ctr"/>
                </a:tc>
              </a:tr>
              <a:tr h="371475">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IC to the MABAS Dispatcher</a:t>
                      </a:r>
                    </a:p>
                  </a:txBody>
                  <a:tcPr marL="9525" marR="9525" marT="9525" marB="0" anchor="ctr"/>
                </a:tc>
                <a:tc>
                  <a:txBody>
                    <a:bodyPr/>
                    <a:lstStyle/>
                    <a:p>
                      <a:pPr marL="0" algn="ctr" defTabSz="914400" rtl="0" eaLnBrk="1" fontAlgn="ctr" latinLnBrk="0" hangingPunct="1"/>
                      <a:r>
                        <a:rPr lang="en-US" sz="1400" b="1" i="0" u="none" strike="noStrike" kern="1200">
                          <a:solidFill>
                            <a:srgbClr val="000000"/>
                          </a:solidFill>
                          <a:effectLst/>
                          <a:latin typeface="Arial Narrow"/>
                          <a:ea typeface="+mn-ea"/>
                          <a:cs typeface="+mn-cs"/>
                        </a:rPr>
                        <a:t>IFERN</a:t>
                      </a:r>
                    </a:p>
                  </a:txBody>
                  <a:tcPr marL="9525" marR="9525" marT="9525" marB="0" anchor="ctr"/>
                </a:tc>
                <a:tc>
                  <a:txBody>
                    <a:bodyPr/>
                    <a:lstStyle/>
                    <a:p>
                      <a:pPr marL="0" algn="ctr" defTabSz="914400" rtl="0" eaLnBrk="1" fontAlgn="ctr" latinLnBrk="0" hangingPunct="1"/>
                      <a:r>
                        <a:rPr lang="en-US" sz="1400" b="1" i="0" u="none" strike="noStrike" kern="1200">
                          <a:solidFill>
                            <a:srgbClr val="000000"/>
                          </a:solidFill>
                          <a:effectLst/>
                          <a:latin typeface="Arial Narrow"/>
                          <a:ea typeface="+mn-ea"/>
                          <a:cs typeface="+mn-cs"/>
                        </a:rPr>
                        <a:t>IFERN</a:t>
                      </a:r>
                    </a:p>
                  </a:txBody>
                  <a:tcPr marL="9525" marR="9525" marT="9525" marB="0" anchor="ctr"/>
                </a:tc>
                <a:tc>
                  <a:txBody>
                    <a:bodyPr/>
                    <a:lstStyle/>
                    <a:p>
                      <a:pPr marL="0" algn="ctr" defTabSz="914400" rtl="0" eaLnBrk="1" fontAlgn="ctr" latinLnBrk="0" hangingPunct="1"/>
                      <a:r>
                        <a:rPr lang="en-US" sz="1400" b="1" i="0" u="none" strike="noStrike" kern="1200">
                          <a:solidFill>
                            <a:srgbClr val="000000"/>
                          </a:solidFill>
                          <a:effectLst/>
                          <a:latin typeface="Arial Narrow"/>
                          <a:ea typeface="+mn-ea"/>
                          <a:cs typeface="+mn-cs"/>
                        </a:rPr>
                        <a:t>IFERN2</a:t>
                      </a:r>
                    </a:p>
                  </a:txBody>
                  <a:tcPr marL="9525" marR="9525" marT="9525" marB="0" anchor="ctr"/>
                </a:tc>
              </a:tr>
              <a:tr h="371475">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Badger Red Center</a:t>
                      </a:r>
                    </a:p>
                  </a:txBody>
                  <a:tcPr marL="9525" marR="9525" marT="9525" marB="0" anchor="ctr"/>
                </a:tc>
                <a:tc>
                  <a:txBody>
                    <a:bodyPr/>
                    <a:lstStyle/>
                    <a:p>
                      <a:pPr marL="0" algn="ctr" defTabSz="914400" rtl="0" eaLnBrk="1" fontAlgn="ctr" latinLnBrk="0" hangingPunct="1"/>
                      <a:endParaRPr lang="en-US" sz="1400" b="1" i="0" u="none" strike="noStrike" kern="1200" dirty="0">
                        <a:solidFill>
                          <a:srgbClr val="000000"/>
                        </a:solidFill>
                        <a:effectLst/>
                        <a:latin typeface="Arial Narrow"/>
                        <a:ea typeface="+mn-ea"/>
                        <a:cs typeface="+mn-cs"/>
                      </a:endParaRPr>
                    </a:p>
                  </a:txBody>
                  <a:tcPr marL="9525" marR="9525" marT="9525" marB="0" anchor="ctr"/>
                </a:tc>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MABAS1 (Wiscom)</a:t>
                      </a:r>
                    </a:p>
                  </a:txBody>
                  <a:tcPr marL="9525" marR="9525" marT="9525" marB="0" anchor="ctr"/>
                </a:tc>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STAC 1 (Wiscom)</a:t>
                      </a:r>
                    </a:p>
                  </a:txBody>
                  <a:tcPr marL="9525" marR="9525" marT="9525" marB="0" anchor="ctr"/>
                </a:tc>
              </a:tr>
              <a:tr h="371475">
                <a:tc>
                  <a:txBody>
                    <a:bodyPr/>
                    <a:lstStyle/>
                    <a:p>
                      <a:pPr marL="0" algn="ctr" defTabSz="914400" rtl="0" eaLnBrk="1" fontAlgn="ctr" latinLnBrk="0" hangingPunct="1"/>
                      <a:r>
                        <a:rPr lang="en-US" sz="1400" b="1" i="0" u="none" strike="noStrike" kern="1200">
                          <a:solidFill>
                            <a:srgbClr val="000000"/>
                          </a:solidFill>
                          <a:effectLst/>
                          <a:latin typeface="Arial Narrow"/>
                          <a:ea typeface="+mn-ea"/>
                          <a:cs typeface="+mn-cs"/>
                        </a:rPr>
                        <a:t>Inter-Divisional Response</a:t>
                      </a:r>
                    </a:p>
                  </a:txBody>
                  <a:tcPr marL="9525" marR="9525" marT="9525" marB="0" anchor="ctr"/>
                </a:tc>
                <a:tc>
                  <a:txBody>
                    <a:bodyPr/>
                    <a:lstStyle/>
                    <a:p>
                      <a:pPr marL="0" algn="ctr" defTabSz="914400" rtl="0" eaLnBrk="1" fontAlgn="ctr" latinLnBrk="0" hangingPunct="1"/>
                      <a:endParaRPr lang="en-US" sz="1400" b="1" i="0" u="none" strike="noStrike" kern="1200" dirty="0">
                        <a:solidFill>
                          <a:srgbClr val="000000"/>
                        </a:solidFill>
                        <a:effectLst/>
                        <a:latin typeface="Arial Narrow"/>
                        <a:ea typeface="+mn-ea"/>
                        <a:cs typeface="+mn-cs"/>
                      </a:endParaRPr>
                    </a:p>
                  </a:txBody>
                  <a:tcPr marL="9525" marR="9525" marT="9525" marB="0" anchor="ctr"/>
                </a:tc>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MABAS1 (Wiscom)</a:t>
                      </a:r>
                    </a:p>
                  </a:txBody>
                  <a:tcPr marL="9525" marR="9525" marT="9525" marB="0" anchor="ctr"/>
                </a:tc>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STAC 2-8 (Wiscom)</a:t>
                      </a:r>
                    </a:p>
                  </a:txBody>
                  <a:tcPr marL="9525" marR="9525" marT="9525" marB="0" anchor="ctr"/>
                </a:tc>
              </a:tr>
              <a:tr h="371475">
                <a:tc>
                  <a:txBody>
                    <a:bodyPr/>
                    <a:lstStyle/>
                    <a:p>
                      <a:pPr marL="0" algn="ctr" defTabSz="914400" rtl="0" eaLnBrk="1" fontAlgn="ctr" latinLnBrk="0" hangingPunct="1"/>
                      <a:r>
                        <a:rPr lang="en-US" sz="1400" b="1" i="0" u="none" strike="noStrike" kern="1200">
                          <a:solidFill>
                            <a:srgbClr val="000000"/>
                          </a:solidFill>
                          <a:effectLst/>
                          <a:latin typeface="Arial Narrow"/>
                          <a:ea typeface="+mn-ea"/>
                          <a:cs typeface="+mn-cs"/>
                        </a:rPr>
                        <a:t>MABAS Regional Coordinators</a:t>
                      </a:r>
                    </a:p>
                  </a:txBody>
                  <a:tcPr marL="9525" marR="9525" marT="9525" marB="0" anchor="ctr"/>
                </a:tc>
                <a:tc>
                  <a:txBody>
                    <a:bodyPr/>
                    <a:lstStyle/>
                    <a:p>
                      <a:pPr marL="0" algn="ctr" defTabSz="914400" rtl="0" eaLnBrk="1" fontAlgn="ctr" latinLnBrk="0" hangingPunct="1"/>
                      <a:endParaRPr lang="en-US" sz="1400" b="1" i="0" u="none" strike="noStrike" kern="1200" dirty="0">
                        <a:solidFill>
                          <a:srgbClr val="000000"/>
                        </a:solidFill>
                        <a:effectLst/>
                        <a:latin typeface="Arial Narrow"/>
                        <a:ea typeface="+mn-ea"/>
                        <a:cs typeface="+mn-cs"/>
                      </a:endParaRPr>
                    </a:p>
                  </a:txBody>
                  <a:tcPr marL="9525" marR="9525" marT="9525" marB="0" anchor="ctr"/>
                </a:tc>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MABAS2 (Wiscom)</a:t>
                      </a:r>
                    </a:p>
                  </a:txBody>
                  <a:tcPr marL="9525" marR="9525" marT="9525" marB="0" anchor="ctr"/>
                </a:tc>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STAC 2-8 (Wiscom)</a:t>
                      </a:r>
                    </a:p>
                  </a:txBody>
                  <a:tcPr marL="9525" marR="9525" marT="9525" marB="0" anchor="ctr"/>
                </a:tc>
              </a:tr>
              <a:tr h="371475">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Staging </a:t>
                      </a:r>
                      <a:r>
                        <a:rPr lang="en-US" sz="1400" b="1" i="0" u="none" strike="noStrike" kern="1200" dirty="0" smtClean="0">
                          <a:solidFill>
                            <a:srgbClr val="000000"/>
                          </a:solidFill>
                          <a:effectLst/>
                          <a:latin typeface="Arial Narrow"/>
                          <a:ea typeface="+mn-ea"/>
                          <a:cs typeface="+mn-cs"/>
                        </a:rPr>
                        <a:t>Officer – Intra-divisional</a:t>
                      </a:r>
                      <a:endParaRPr lang="en-US" sz="1400" b="1" i="0" u="none" strike="noStrike" kern="1200" dirty="0">
                        <a:solidFill>
                          <a:srgbClr val="000000"/>
                        </a:solidFill>
                        <a:effectLst/>
                        <a:latin typeface="Arial Narrow"/>
                        <a:ea typeface="+mn-ea"/>
                        <a:cs typeface="+mn-cs"/>
                      </a:endParaRPr>
                    </a:p>
                  </a:txBody>
                  <a:tcPr marL="9525" marR="9525" marT="9525" marB="0" anchor="ctr"/>
                </a:tc>
                <a:tc>
                  <a:txBody>
                    <a:bodyPr/>
                    <a:lstStyle/>
                    <a:p>
                      <a:pPr marL="0" algn="ctr" defTabSz="914400" rtl="0" eaLnBrk="1" fontAlgn="ctr" latinLnBrk="0" hangingPunct="1"/>
                      <a:endParaRPr lang="en-US" sz="1400" b="1" i="0" u="none" strike="noStrike" kern="1200">
                        <a:solidFill>
                          <a:srgbClr val="000000"/>
                        </a:solidFill>
                        <a:effectLst/>
                        <a:latin typeface="Arial Narrow"/>
                        <a:ea typeface="+mn-ea"/>
                        <a:cs typeface="+mn-cs"/>
                      </a:endParaRPr>
                    </a:p>
                  </a:txBody>
                  <a:tcPr marL="9525" marR="9525" marT="9525" marB="0" anchor="ctr"/>
                </a:tc>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IFERN</a:t>
                      </a:r>
                    </a:p>
                  </a:txBody>
                  <a:tcPr marL="9525" marR="9525" marT="9525" marB="0" anchor="ctr"/>
                </a:tc>
                <a:tc>
                  <a:txBody>
                    <a:bodyPr/>
                    <a:lstStyle/>
                    <a:p>
                      <a:pPr marL="0" algn="ctr" defTabSz="914400" rtl="0" eaLnBrk="1" fontAlgn="ctr" latinLnBrk="0" hangingPunct="1"/>
                      <a:r>
                        <a:rPr lang="en-US" sz="1400" b="1" i="0" u="none" strike="noStrike" kern="1200" dirty="0">
                          <a:solidFill>
                            <a:srgbClr val="000000"/>
                          </a:solidFill>
                          <a:effectLst/>
                          <a:latin typeface="Arial Narrow"/>
                          <a:ea typeface="+mn-ea"/>
                          <a:cs typeface="+mn-cs"/>
                        </a:rPr>
                        <a:t>IFERN2</a:t>
                      </a:r>
                    </a:p>
                  </a:txBody>
                  <a:tcPr marL="9525" marR="9525" marT="9525" marB="0" anchor="ctr"/>
                </a:tc>
              </a:tr>
              <a:tr h="371475">
                <a:tc>
                  <a:txBody>
                    <a:bodyPr/>
                    <a:lstStyle/>
                    <a:p>
                      <a:pPr marL="0" algn="ctr" defTabSz="914400" rtl="0" eaLnBrk="1" fontAlgn="ctr" latinLnBrk="0" hangingPunct="1"/>
                      <a:r>
                        <a:rPr lang="en-US" sz="1400" b="1" i="0" u="none" strike="noStrike" kern="1200" dirty="0" smtClean="0">
                          <a:solidFill>
                            <a:srgbClr val="000000"/>
                          </a:solidFill>
                          <a:effectLst/>
                          <a:latin typeface="Arial Narrow"/>
                          <a:ea typeface="+mn-ea"/>
                          <a:cs typeface="+mn-cs"/>
                        </a:rPr>
                        <a:t>Staging</a:t>
                      </a:r>
                      <a:r>
                        <a:rPr lang="en-US" sz="1400" b="1" i="0" u="none" strike="noStrike" kern="1200" baseline="0" dirty="0" smtClean="0">
                          <a:solidFill>
                            <a:srgbClr val="000000"/>
                          </a:solidFill>
                          <a:effectLst/>
                          <a:latin typeface="Arial Narrow"/>
                          <a:ea typeface="+mn-ea"/>
                          <a:cs typeface="+mn-cs"/>
                        </a:rPr>
                        <a:t> Officer - Interdivisional</a:t>
                      </a:r>
                      <a:endParaRPr lang="en-US" sz="1400" b="1" i="0" u="none" strike="noStrike" kern="1200" dirty="0">
                        <a:solidFill>
                          <a:srgbClr val="000000"/>
                        </a:solidFill>
                        <a:effectLst/>
                        <a:latin typeface="Arial Narrow"/>
                        <a:ea typeface="+mn-ea"/>
                        <a:cs typeface="+mn-cs"/>
                      </a:endParaRPr>
                    </a:p>
                  </a:txBody>
                  <a:tcPr/>
                </a:tc>
                <a:tc>
                  <a:txBody>
                    <a:bodyPr/>
                    <a:lstStyle/>
                    <a:p>
                      <a:pPr marL="0" algn="ctr" defTabSz="914400" rtl="0" eaLnBrk="1" fontAlgn="ctr" latinLnBrk="0" hangingPunct="1"/>
                      <a:endParaRPr lang="en-US" sz="1400" b="1" i="0" u="none" strike="noStrike" kern="1200" dirty="0">
                        <a:solidFill>
                          <a:srgbClr val="000000"/>
                        </a:solidFill>
                        <a:effectLst/>
                        <a:latin typeface="Arial Narrow"/>
                        <a:ea typeface="+mn-ea"/>
                        <a:cs typeface="+mn-cs"/>
                      </a:endParaRPr>
                    </a:p>
                  </a:txBody>
                  <a:tcPr/>
                </a:tc>
                <a:tc>
                  <a:txBody>
                    <a:bodyPr/>
                    <a:lstStyle/>
                    <a:p>
                      <a:pPr marL="0" algn="ctr" defTabSz="914400" rtl="0" eaLnBrk="1" fontAlgn="ctr" latinLnBrk="0" hangingPunct="1"/>
                      <a:r>
                        <a:rPr lang="en-US" sz="1400" b="1" i="0" u="none" strike="noStrike" kern="1200" dirty="0" smtClean="0">
                          <a:solidFill>
                            <a:srgbClr val="000000"/>
                          </a:solidFill>
                          <a:effectLst/>
                          <a:latin typeface="Arial Narrow"/>
                          <a:ea typeface="+mn-ea"/>
                          <a:cs typeface="+mn-cs"/>
                        </a:rPr>
                        <a:t>MABAS1</a:t>
                      </a:r>
                      <a:endParaRPr lang="en-US" sz="1400" b="1" i="0" u="none" strike="noStrike" kern="1200" dirty="0">
                        <a:solidFill>
                          <a:srgbClr val="000000"/>
                        </a:solidFill>
                        <a:effectLst/>
                        <a:latin typeface="Arial Narrow"/>
                        <a:ea typeface="+mn-ea"/>
                        <a:cs typeface="+mn-cs"/>
                      </a:endParaRPr>
                    </a:p>
                  </a:txBody>
                  <a:tcPr/>
                </a:tc>
                <a:tc>
                  <a:txBody>
                    <a:bodyPr/>
                    <a:lstStyle/>
                    <a:p>
                      <a:pPr marL="0" algn="ctr" defTabSz="914400" rtl="0" eaLnBrk="1" fontAlgn="ctr" latinLnBrk="0" hangingPunct="1"/>
                      <a:r>
                        <a:rPr lang="en-US" sz="1400" b="1" i="0" u="none" strike="noStrike" kern="1200" dirty="0" smtClean="0">
                          <a:solidFill>
                            <a:srgbClr val="000000"/>
                          </a:solidFill>
                          <a:effectLst/>
                          <a:latin typeface="Arial Narrow"/>
                          <a:ea typeface="+mn-ea"/>
                          <a:cs typeface="+mn-cs"/>
                        </a:rPr>
                        <a:t>MABAS2</a:t>
                      </a:r>
                      <a:endParaRPr lang="en-US" sz="1400" b="1" i="0" u="none" strike="noStrike" kern="1200" dirty="0">
                        <a:solidFill>
                          <a:srgbClr val="000000"/>
                        </a:solidFill>
                        <a:effectLst/>
                        <a:latin typeface="Arial Narrow"/>
                        <a:ea typeface="+mn-ea"/>
                        <a:cs typeface="+mn-cs"/>
                      </a:endParaRPr>
                    </a:p>
                  </a:txBody>
                  <a:tcPr/>
                </a:tc>
              </a:tr>
            </a:tbl>
          </a:graphicData>
        </a:graphic>
      </p:graphicFrame>
    </p:spTree>
    <p:extLst>
      <p:ext uri="{BB962C8B-B14F-4D97-AF65-F5344CB8AC3E}">
        <p14:creationId xmlns:p14="http://schemas.microsoft.com/office/powerpoint/2010/main" val="25652846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Understand </a:t>
            </a:r>
            <a:r>
              <a:rPr lang="en-US" sz="3000" i="1" u="sng" dirty="0" err="1" smtClean="0">
                <a:solidFill>
                  <a:srgbClr val="FF0000"/>
                </a:solidFill>
              </a:rPr>
              <a:t>Narrowbanding</a:t>
            </a:r>
            <a:r>
              <a:rPr lang="en-US" sz="3000" i="1" u="sng" dirty="0" smtClean="0">
                <a:solidFill>
                  <a:schemeClr val="bg1">
                    <a:lumMod val="75000"/>
                  </a:schemeClr>
                </a:solidFill>
              </a:rPr>
              <a:t>, and how it will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p>
          <a:p>
            <a:pPr marL="0" lvl="1" algn="l"/>
            <a:r>
              <a:rPr lang="en-US" sz="2400" dirty="0" smtClean="0">
                <a:solidFill>
                  <a:schemeClr val="tx1"/>
                </a:solidFill>
              </a:rPr>
              <a:t>  “Wideband”</a:t>
            </a:r>
            <a:endParaRPr lang="en-US" dirty="0">
              <a:solidFill>
                <a:schemeClr val="tx1"/>
              </a:solidFill>
            </a:endParaRPr>
          </a:p>
          <a:p>
            <a:pPr marL="0" lvl="1" algn="l"/>
            <a:r>
              <a:rPr lang="en-US" sz="2400" dirty="0" smtClean="0">
                <a:solidFill>
                  <a:schemeClr val="tx1"/>
                </a:solidFill>
              </a:rPr>
              <a:t>radio channels</a:t>
            </a:r>
          </a:p>
          <a:p>
            <a:pPr marL="0" lvl="1" algn="l"/>
            <a:endParaRPr lang="en-US" sz="2400" dirty="0">
              <a:solidFill>
                <a:schemeClr val="tx1"/>
              </a:solidFill>
            </a:endParaRPr>
          </a:p>
          <a:p>
            <a:pPr marL="0" lvl="1" algn="l"/>
            <a:endParaRPr lang="en-US" sz="2400" dirty="0" smtClean="0">
              <a:solidFill>
                <a:schemeClr val="tx1"/>
              </a:solidFill>
            </a:endParaRPr>
          </a:p>
          <a:p>
            <a:pPr marL="0" lvl="1" algn="l"/>
            <a:endParaRPr lang="en-US" sz="2400" dirty="0">
              <a:solidFill>
                <a:schemeClr val="tx1"/>
              </a:solidFill>
            </a:endParaRPr>
          </a:p>
          <a:p>
            <a:pPr marL="0" lvl="1" algn="l"/>
            <a:r>
              <a:rPr lang="en-US" sz="2400" dirty="0" smtClean="0">
                <a:solidFill>
                  <a:schemeClr val="tx1"/>
                </a:solidFill>
              </a:rPr>
              <a:t>“Narrowband” </a:t>
            </a:r>
          </a:p>
          <a:p>
            <a:pPr marL="0" lvl="1" algn="l"/>
            <a:r>
              <a:rPr lang="en-US" sz="2400" dirty="0" smtClean="0">
                <a:solidFill>
                  <a:schemeClr val="tx1"/>
                </a:solidFill>
              </a:rPr>
              <a:t>radio channels</a:t>
            </a:r>
          </a:p>
          <a:p>
            <a:pPr marL="800100" lvl="2" indent="-342900" algn="l">
              <a:buFont typeface="Arial" pitchFamily="34" charset="0"/>
              <a:buChar char="•"/>
            </a:pPr>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2667000" y="27432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667000" y="3124200"/>
            <a:ext cx="6096000" cy="0"/>
          </a:xfrm>
          <a:prstGeom prst="line">
            <a:avLst/>
          </a:prstGeom>
          <a:ln w="38100">
            <a:prstDash val="lg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667000" y="35052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667000" y="35814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667000" y="43434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667000" y="3962400"/>
            <a:ext cx="6096000" cy="0"/>
          </a:xfrm>
          <a:prstGeom prst="line">
            <a:avLst/>
          </a:prstGeom>
          <a:ln w="38100">
            <a:prstDash val="lg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229600" y="2743200"/>
            <a:ext cx="457200" cy="369332"/>
          </a:xfrm>
          <a:prstGeom prst="rect">
            <a:avLst/>
          </a:prstGeom>
          <a:noFill/>
        </p:spPr>
        <p:txBody>
          <a:bodyPr wrap="square" rtlCol="0">
            <a:spAutoFit/>
          </a:bodyPr>
          <a:lstStyle/>
          <a:p>
            <a:r>
              <a:rPr lang="en-US" b="1" dirty="0" smtClean="0"/>
              <a:t>10</a:t>
            </a:r>
            <a:endParaRPr lang="en-US" b="1" dirty="0"/>
          </a:p>
        </p:txBody>
      </p:sp>
      <p:sp>
        <p:nvSpPr>
          <p:cNvPr id="37" name="TextBox 36"/>
          <p:cNvSpPr txBox="1"/>
          <p:nvPr/>
        </p:nvSpPr>
        <p:spPr>
          <a:xfrm>
            <a:off x="8229600" y="3135868"/>
            <a:ext cx="457200" cy="369332"/>
          </a:xfrm>
          <a:prstGeom prst="rect">
            <a:avLst/>
          </a:prstGeom>
          <a:noFill/>
        </p:spPr>
        <p:txBody>
          <a:bodyPr wrap="square" rtlCol="0">
            <a:spAutoFit/>
          </a:bodyPr>
          <a:lstStyle/>
          <a:p>
            <a:r>
              <a:rPr lang="en-US" b="1" dirty="0" smtClean="0"/>
              <a:t>10</a:t>
            </a:r>
            <a:endParaRPr lang="en-US" b="1" dirty="0"/>
          </a:p>
        </p:txBody>
      </p:sp>
      <p:sp>
        <p:nvSpPr>
          <p:cNvPr id="38" name="TextBox 37"/>
          <p:cNvSpPr txBox="1"/>
          <p:nvPr/>
        </p:nvSpPr>
        <p:spPr>
          <a:xfrm>
            <a:off x="8229600" y="3593068"/>
            <a:ext cx="457200" cy="369332"/>
          </a:xfrm>
          <a:prstGeom prst="rect">
            <a:avLst/>
          </a:prstGeom>
          <a:noFill/>
        </p:spPr>
        <p:txBody>
          <a:bodyPr wrap="square" rtlCol="0">
            <a:spAutoFit/>
          </a:bodyPr>
          <a:lstStyle/>
          <a:p>
            <a:r>
              <a:rPr lang="en-US" b="1" dirty="0" smtClean="0"/>
              <a:t>10</a:t>
            </a:r>
            <a:endParaRPr lang="en-US" b="1" dirty="0"/>
          </a:p>
        </p:txBody>
      </p:sp>
      <p:sp>
        <p:nvSpPr>
          <p:cNvPr id="39" name="TextBox 38"/>
          <p:cNvSpPr txBox="1"/>
          <p:nvPr/>
        </p:nvSpPr>
        <p:spPr>
          <a:xfrm>
            <a:off x="8229600" y="3974068"/>
            <a:ext cx="457200" cy="369332"/>
          </a:xfrm>
          <a:prstGeom prst="rect">
            <a:avLst/>
          </a:prstGeom>
          <a:noFill/>
        </p:spPr>
        <p:txBody>
          <a:bodyPr wrap="square" rtlCol="0">
            <a:spAutoFit/>
          </a:bodyPr>
          <a:lstStyle/>
          <a:p>
            <a:r>
              <a:rPr lang="en-US" b="1" dirty="0" smtClean="0"/>
              <a:t>10</a:t>
            </a:r>
            <a:endParaRPr lang="en-US" b="1" dirty="0"/>
          </a:p>
        </p:txBody>
      </p:sp>
      <p:sp>
        <p:nvSpPr>
          <p:cNvPr id="44" name="Right Arrow 43"/>
          <p:cNvSpPr/>
          <p:nvPr/>
        </p:nvSpPr>
        <p:spPr>
          <a:xfrm rot="10800000">
            <a:off x="4267200" y="27432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ight Arrow 44"/>
          <p:cNvSpPr/>
          <p:nvPr/>
        </p:nvSpPr>
        <p:spPr>
          <a:xfrm rot="10800000">
            <a:off x="4267200" y="31242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ight Arrow 45"/>
          <p:cNvSpPr/>
          <p:nvPr/>
        </p:nvSpPr>
        <p:spPr>
          <a:xfrm>
            <a:off x="4343400" y="35814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ight Arrow 46"/>
          <p:cNvSpPr/>
          <p:nvPr/>
        </p:nvSpPr>
        <p:spPr>
          <a:xfrm>
            <a:off x="4343400" y="3974068"/>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40063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2286000"/>
            <a:ext cx="8534400" cy="4724400"/>
          </a:xfrm>
        </p:spPr>
        <p:txBody>
          <a:bodyPr>
            <a:normAutofit lnSpcReduction="10000"/>
          </a:bodyPr>
          <a:lstStyle/>
          <a:p>
            <a:pPr algn="l"/>
            <a:r>
              <a:rPr lang="en-US" i="1" u="sng" dirty="0" smtClean="0">
                <a:solidFill>
                  <a:srgbClr val="FF0000"/>
                </a:solidFill>
              </a:rPr>
              <a:t>Program Objectives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Understand “Operability” and “Interoperability” </a:t>
            </a:r>
          </a:p>
          <a:p>
            <a:pPr marL="342900" indent="-342900" algn="l">
              <a:buFont typeface="Arial" pitchFamily="34" charset="0"/>
              <a:buChar char="•"/>
            </a:pPr>
            <a:r>
              <a:rPr lang="en-US" sz="2400" dirty="0" smtClean="0">
                <a:solidFill>
                  <a:schemeClr val="tx1"/>
                </a:solidFill>
              </a:rPr>
              <a:t>Understand the differences between MABAS “Tactical”, “Response” and “</a:t>
            </a:r>
            <a:r>
              <a:rPr lang="en-US" sz="2400" dirty="0">
                <a:solidFill>
                  <a:schemeClr val="tx1"/>
                </a:solidFill>
              </a:rPr>
              <a:t>W</a:t>
            </a:r>
            <a:r>
              <a:rPr lang="en-US" sz="2400" dirty="0" smtClean="0">
                <a:solidFill>
                  <a:schemeClr val="tx1"/>
                </a:solidFill>
              </a:rPr>
              <a:t>idearea” radio channels</a:t>
            </a:r>
          </a:p>
          <a:p>
            <a:pPr marL="342900" indent="-342900" algn="l">
              <a:buFont typeface="Arial" pitchFamily="34" charset="0"/>
              <a:buChar char="•"/>
            </a:pPr>
            <a:r>
              <a:rPr lang="en-US" sz="2400" dirty="0" smtClean="0">
                <a:solidFill>
                  <a:schemeClr val="tx1"/>
                </a:solidFill>
              </a:rPr>
              <a:t>Understand the proper uses of MABAS radio channels</a:t>
            </a:r>
          </a:p>
          <a:p>
            <a:pPr marL="342900" indent="-342900" algn="l">
              <a:buFont typeface="Arial" pitchFamily="34" charset="0"/>
              <a:buChar char="•"/>
            </a:pPr>
            <a:r>
              <a:rPr lang="en-US" sz="2400" dirty="0" smtClean="0">
                <a:solidFill>
                  <a:schemeClr val="tx1"/>
                </a:solidFill>
              </a:rPr>
              <a:t>Understand how to sector hot zone radio communications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Understand what </a:t>
            </a:r>
            <a:r>
              <a:rPr lang="en-US" sz="2400" dirty="0" err="1" smtClean="0">
                <a:solidFill>
                  <a:schemeClr val="tx1"/>
                </a:solidFill>
              </a:rPr>
              <a:t>narrowbanding</a:t>
            </a:r>
            <a:r>
              <a:rPr lang="en-US" sz="2400" dirty="0" smtClean="0">
                <a:solidFill>
                  <a:schemeClr val="tx1"/>
                </a:solidFill>
              </a:rPr>
              <a:t> is, and how it can affect you </a:t>
            </a:r>
          </a:p>
          <a:p>
            <a:pPr marL="342900" indent="-342900" algn="l">
              <a:buFont typeface="Arial" pitchFamily="34" charset="0"/>
              <a:buChar char="•"/>
            </a:pPr>
            <a:r>
              <a:rPr lang="en-US" sz="2400" dirty="0" smtClean="0">
                <a:solidFill>
                  <a:schemeClr val="tx1"/>
                </a:solidFill>
              </a:rPr>
              <a:t>Understand the difference between analog and digital communications channels, and how they can affect you</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Understand the role and function of the Badger RED Center</a:t>
            </a:r>
          </a:p>
          <a:p>
            <a:pPr marL="342900"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03561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Understand </a:t>
            </a:r>
            <a:r>
              <a:rPr lang="en-US" sz="3000" i="1" u="sng" dirty="0" err="1" smtClean="0">
                <a:solidFill>
                  <a:srgbClr val="FF0000"/>
                </a:solidFill>
              </a:rPr>
              <a:t>Narrowbanding</a:t>
            </a:r>
            <a:r>
              <a:rPr lang="en-US" sz="3000" i="1" u="sng" dirty="0" smtClean="0">
                <a:solidFill>
                  <a:schemeClr val="bg1">
                    <a:lumMod val="75000"/>
                  </a:schemeClr>
                </a:solidFill>
              </a:rPr>
              <a:t>, and how it will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p>
          <a:p>
            <a:pPr marL="0" lvl="1" algn="l"/>
            <a:r>
              <a:rPr lang="en-US" sz="2400" dirty="0" smtClean="0">
                <a:solidFill>
                  <a:schemeClr val="tx1"/>
                </a:solidFill>
              </a:rPr>
              <a:t>  “Wideband”</a:t>
            </a:r>
            <a:endParaRPr lang="en-US" dirty="0">
              <a:solidFill>
                <a:schemeClr val="tx1"/>
              </a:solidFill>
            </a:endParaRPr>
          </a:p>
          <a:p>
            <a:pPr marL="0" lvl="1" algn="l"/>
            <a:r>
              <a:rPr lang="en-US" sz="2400" dirty="0" smtClean="0">
                <a:solidFill>
                  <a:schemeClr val="tx1"/>
                </a:solidFill>
              </a:rPr>
              <a:t>radio channels</a:t>
            </a:r>
          </a:p>
          <a:p>
            <a:pPr marL="0" lvl="1" algn="l"/>
            <a:endParaRPr lang="en-US" sz="2400" dirty="0">
              <a:solidFill>
                <a:schemeClr val="tx1"/>
              </a:solidFill>
            </a:endParaRPr>
          </a:p>
          <a:p>
            <a:pPr marL="0" lvl="1" algn="l"/>
            <a:endParaRPr lang="en-US" sz="2400" dirty="0" smtClean="0">
              <a:solidFill>
                <a:schemeClr val="tx1"/>
              </a:solidFill>
            </a:endParaRPr>
          </a:p>
          <a:p>
            <a:pPr marL="0" lvl="1" algn="l"/>
            <a:endParaRPr lang="en-US" sz="2400" dirty="0">
              <a:solidFill>
                <a:schemeClr val="tx1"/>
              </a:solidFill>
            </a:endParaRPr>
          </a:p>
          <a:p>
            <a:pPr marL="0" lvl="1" algn="l"/>
            <a:r>
              <a:rPr lang="en-US" sz="2400" dirty="0" smtClean="0">
                <a:solidFill>
                  <a:schemeClr val="tx1"/>
                </a:solidFill>
              </a:rPr>
              <a:t>“Narrowband” </a:t>
            </a:r>
          </a:p>
          <a:p>
            <a:pPr marL="0" lvl="1" algn="l"/>
            <a:r>
              <a:rPr lang="en-US" sz="2400" dirty="0" smtClean="0">
                <a:solidFill>
                  <a:schemeClr val="tx1"/>
                </a:solidFill>
              </a:rPr>
              <a:t>radio channels</a:t>
            </a:r>
          </a:p>
          <a:p>
            <a:pPr marL="800100" lvl="2" indent="-342900" algn="l">
              <a:buFont typeface="Arial" pitchFamily="34" charset="0"/>
              <a:buChar char="•"/>
            </a:pPr>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2667000" y="27432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667000" y="3124200"/>
            <a:ext cx="6096000" cy="0"/>
          </a:xfrm>
          <a:prstGeom prst="line">
            <a:avLst/>
          </a:prstGeom>
          <a:ln w="38100">
            <a:prstDash val="lg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667000" y="35052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667000" y="35814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667000" y="43434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667000" y="3962400"/>
            <a:ext cx="6096000" cy="0"/>
          </a:xfrm>
          <a:prstGeom prst="line">
            <a:avLst/>
          </a:prstGeom>
          <a:ln w="38100">
            <a:prstDash val="lg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67000" y="46482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667000" y="51054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667000" y="48768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667000" y="53340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667000" y="55626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667000" y="56388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667000" y="58674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667000" y="60960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667000" y="63246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2667000" y="65532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229600" y="2743200"/>
            <a:ext cx="457200" cy="369332"/>
          </a:xfrm>
          <a:prstGeom prst="rect">
            <a:avLst/>
          </a:prstGeom>
          <a:noFill/>
        </p:spPr>
        <p:txBody>
          <a:bodyPr wrap="square" rtlCol="0">
            <a:spAutoFit/>
          </a:bodyPr>
          <a:lstStyle/>
          <a:p>
            <a:r>
              <a:rPr lang="en-US" b="1" dirty="0" smtClean="0"/>
              <a:t>10</a:t>
            </a:r>
            <a:endParaRPr lang="en-US" b="1" dirty="0"/>
          </a:p>
        </p:txBody>
      </p:sp>
      <p:sp>
        <p:nvSpPr>
          <p:cNvPr id="28" name="TextBox 27"/>
          <p:cNvSpPr txBox="1"/>
          <p:nvPr/>
        </p:nvSpPr>
        <p:spPr>
          <a:xfrm>
            <a:off x="8305800" y="4583668"/>
            <a:ext cx="304800" cy="369332"/>
          </a:xfrm>
          <a:prstGeom prst="rect">
            <a:avLst/>
          </a:prstGeom>
          <a:noFill/>
        </p:spPr>
        <p:txBody>
          <a:bodyPr wrap="square" rtlCol="0">
            <a:spAutoFit/>
          </a:bodyPr>
          <a:lstStyle/>
          <a:p>
            <a:r>
              <a:rPr lang="en-US" b="1" dirty="0" smtClean="0"/>
              <a:t>5</a:t>
            </a:r>
            <a:endParaRPr lang="en-US" b="1" dirty="0"/>
          </a:p>
        </p:txBody>
      </p:sp>
      <p:sp>
        <p:nvSpPr>
          <p:cNvPr id="29" name="TextBox 28"/>
          <p:cNvSpPr txBox="1"/>
          <p:nvPr/>
        </p:nvSpPr>
        <p:spPr>
          <a:xfrm>
            <a:off x="8305800" y="6031468"/>
            <a:ext cx="304800" cy="369332"/>
          </a:xfrm>
          <a:prstGeom prst="rect">
            <a:avLst/>
          </a:prstGeom>
          <a:noFill/>
        </p:spPr>
        <p:txBody>
          <a:bodyPr wrap="square" rtlCol="0">
            <a:spAutoFit/>
          </a:bodyPr>
          <a:lstStyle/>
          <a:p>
            <a:r>
              <a:rPr lang="en-US" b="1" dirty="0" smtClean="0"/>
              <a:t>5</a:t>
            </a:r>
            <a:endParaRPr lang="en-US" b="1" dirty="0"/>
          </a:p>
        </p:txBody>
      </p:sp>
      <p:sp>
        <p:nvSpPr>
          <p:cNvPr id="30" name="TextBox 29"/>
          <p:cNvSpPr txBox="1"/>
          <p:nvPr/>
        </p:nvSpPr>
        <p:spPr>
          <a:xfrm>
            <a:off x="8305800" y="5040868"/>
            <a:ext cx="304800" cy="369332"/>
          </a:xfrm>
          <a:prstGeom prst="rect">
            <a:avLst/>
          </a:prstGeom>
          <a:noFill/>
        </p:spPr>
        <p:txBody>
          <a:bodyPr wrap="square" rtlCol="0">
            <a:spAutoFit/>
          </a:bodyPr>
          <a:lstStyle/>
          <a:p>
            <a:r>
              <a:rPr lang="en-US" b="1" dirty="0" smtClean="0"/>
              <a:t>5</a:t>
            </a:r>
            <a:endParaRPr lang="en-US" b="1" dirty="0"/>
          </a:p>
        </p:txBody>
      </p:sp>
      <p:sp>
        <p:nvSpPr>
          <p:cNvPr id="31" name="TextBox 30"/>
          <p:cNvSpPr txBox="1"/>
          <p:nvPr/>
        </p:nvSpPr>
        <p:spPr>
          <a:xfrm>
            <a:off x="8305800" y="5269468"/>
            <a:ext cx="304800" cy="369332"/>
          </a:xfrm>
          <a:prstGeom prst="rect">
            <a:avLst/>
          </a:prstGeom>
          <a:noFill/>
        </p:spPr>
        <p:txBody>
          <a:bodyPr wrap="square" rtlCol="0">
            <a:spAutoFit/>
          </a:bodyPr>
          <a:lstStyle/>
          <a:p>
            <a:r>
              <a:rPr lang="en-US" b="1" dirty="0" smtClean="0"/>
              <a:t>5</a:t>
            </a:r>
            <a:endParaRPr lang="en-US" b="1" dirty="0"/>
          </a:p>
        </p:txBody>
      </p:sp>
      <p:sp>
        <p:nvSpPr>
          <p:cNvPr id="32" name="TextBox 31"/>
          <p:cNvSpPr txBox="1"/>
          <p:nvPr/>
        </p:nvSpPr>
        <p:spPr>
          <a:xfrm>
            <a:off x="8305800" y="5574268"/>
            <a:ext cx="304800" cy="369332"/>
          </a:xfrm>
          <a:prstGeom prst="rect">
            <a:avLst/>
          </a:prstGeom>
          <a:noFill/>
        </p:spPr>
        <p:txBody>
          <a:bodyPr wrap="square" rtlCol="0">
            <a:spAutoFit/>
          </a:bodyPr>
          <a:lstStyle/>
          <a:p>
            <a:r>
              <a:rPr lang="en-US" b="1" dirty="0" smtClean="0"/>
              <a:t>5</a:t>
            </a:r>
            <a:endParaRPr lang="en-US" b="1" dirty="0"/>
          </a:p>
        </p:txBody>
      </p:sp>
      <p:sp>
        <p:nvSpPr>
          <p:cNvPr id="33" name="TextBox 32"/>
          <p:cNvSpPr txBox="1"/>
          <p:nvPr/>
        </p:nvSpPr>
        <p:spPr>
          <a:xfrm>
            <a:off x="8305800" y="5791200"/>
            <a:ext cx="304800" cy="369332"/>
          </a:xfrm>
          <a:prstGeom prst="rect">
            <a:avLst/>
          </a:prstGeom>
          <a:noFill/>
        </p:spPr>
        <p:txBody>
          <a:bodyPr wrap="square" rtlCol="0">
            <a:spAutoFit/>
          </a:bodyPr>
          <a:lstStyle/>
          <a:p>
            <a:r>
              <a:rPr lang="en-US" b="1" dirty="0" smtClean="0"/>
              <a:t>5</a:t>
            </a:r>
            <a:endParaRPr lang="en-US" b="1" dirty="0"/>
          </a:p>
        </p:txBody>
      </p:sp>
      <p:sp>
        <p:nvSpPr>
          <p:cNvPr id="34" name="TextBox 33"/>
          <p:cNvSpPr txBox="1"/>
          <p:nvPr/>
        </p:nvSpPr>
        <p:spPr>
          <a:xfrm>
            <a:off x="8305800" y="5269468"/>
            <a:ext cx="304800" cy="369332"/>
          </a:xfrm>
          <a:prstGeom prst="rect">
            <a:avLst/>
          </a:prstGeom>
          <a:noFill/>
        </p:spPr>
        <p:txBody>
          <a:bodyPr wrap="square" rtlCol="0">
            <a:spAutoFit/>
          </a:bodyPr>
          <a:lstStyle/>
          <a:p>
            <a:r>
              <a:rPr lang="en-US" b="1" dirty="0" smtClean="0"/>
              <a:t>5</a:t>
            </a:r>
            <a:endParaRPr lang="en-US" b="1" dirty="0"/>
          </a:p>
        </p:txBody>
      </p:sp>
      <p:sp>
        <p:nvSpPr>
          <p:cNvPr id="35" name="TextBox 34"/>
          <p:cNvSpPr txBox="1"/>
          <p:nvPr/>
        </p:nvSpPr>
        <p:spPr>
          <a:xfrm>
            <a:off x="8305800" y="6260068"/>
            <a:ext cx="304800" cy="369332"/>
          </a:xfrm>
          <a:prstGeom prst="rect">
            <a:avLst/>
          </a:prstGeom>
          <a:noFill/>
        </p:spPr>
        <p:txBody>
          <a:bodyPr wrap="square" rtlCol="0">
            <a:spAutoFit/>
          </a:bodyPr>
          <a:lstStyle/>
          <a:p>
            <a:r>
              <a:rPr lang="en-US" b="1" dirty="0" smtClean="0"/>
              <a:t>5</a:t>
            </a:r>
            <a:endParaRPr lang="en-US" b="1" dirty="0"/>
          </a:p>
        </p:txBody>
      </p:sp>
      <p:sp>
        <p:nvSpPr>
          <p:cNvPr id="36" name="TextBox 35"/>
          <p:cNvSpPr txBox="1"/>
          <p:nvPr/>
        </p:nvSpPr>
        <p:spPr>
          <a:xfrm>
            <a:off x="8305800" y="4812268"/>
            <a:ext cx="304800" cy="369332"/>
          </a:xfrm>
          <a:prstGeom prst="rect">
            <a:avLst/>
          </a:prstGeom>
          <a:noFill/>
        </p:spPr>
        <p:txBody>
          <a:bodyPr wrap="square" rtlCol="0">
            <a:spAutoFit/>
          </a:bodyPr>
          <a:lstStyle/>
          <a:p>
            <a:r>
              <a:rPr lang="en-US" b="1" dirty="0" smtClean="0"/>
              <a:t>5</a:t>
            </a:r>
            <a:endParaRPr lang="en-US" b="1" dirty="0"/>
          </a:p>
        </p:txBody>
      </p:sp>
      <p:sp>
        <p:nvSpPr>
          <p:cNvPr id="37" name="TextBox 36"/>
          <p:cNvSpPr txBox="1"/>
          <p:nvPr/>
        </p:nvSpPr>
        <p:spPr>
          <a:xfrm>
            <a:off x="8229600" y="3135868"/>
            <a:ext cx="457200" cy="369332"/>
          </a:xfrm>
          <a:prstGeom prst="rect">
            <a:avLst/>
          </a:prstGeom>
          <a:noFill/>
        </p:spPr>
        <p:txBody>
          <a:bodyPr wrap="square" rtlCol="0">
            <a:spAutoFit/>
          </a:bodyPr>
          <a:lstStyle/>
          <a:p>
            <a:r>
              <a:rPr lang="en-US" b="1" dirty="0" smtClean="0"/>
              <a:t>10</a:t>
            </a:r>
            <a:endParaRPr lang="en-US" b="1" dirty="0"/>
          </a:p>
        </p:txBody>
      </p:sp>
      <p:sp>
        <p:nvSpPr>
          <p:cNvPr id="38" name="TextBox 37"/>
          <p:cNvSpPr txBox="1"/>
          <p:nvPr/>
        </p:nvSpPr>
        <p:spPr>
          <a:xfrm>
            <a:off x="8229600" y="3593068"/>
            <a:ext cx="457200" cy="369332"/>
          </a:xfrm>
          <a:prstGeom prst="rect">
            <a:avLst/>
          </a:prstGeom>
          <a:noFill/>
        </p:spPr>
        <p:txBody>
          <a:bodyPr wrap="square" rtlCol="0">
            <a:spAutoFit/>
          </a:bodyPr>
          <a:lstStyle/>
          <a:p>
            <a:r>
              <a:rPr lang="en-US" b="1" dirty="0" smtClean="0"/>
              <a:t>10</a:t>
            </a:r>
            <a:endParaRPr lang="en-US" b="1" dirty="0"/>
          </a:p>
        </p:txBody>
      </p:sp>
      <p:sp>
        <p:nvSpPr>
          <p:cNvPr id="39" name="TextBox 38"/>
          <p:cNvSpPr txBox="1"/>
          <p:nvPr/>
        </p:nvSpPr>
        <p:spPr>
          <a:xfrm>
            <a:off x="8229600" y="3974068"/>
            <a:ext cx="457200" cy="369332"/>
          </a:xfrm>
          <a:prstGeom prst="rect">
            <a:avLst/>
          </a:prstGeom>
          <a:noFill/>
        </p:spPr>
        <p:txBody>
          <a:bodyPr wrap="square" rtlCol="0">
            <a:spAutoFit/>
          </a:bodyPr>
          <a:lstStyle/>
          <a:p>
            <a:r>
              <a:rPr lang="en-US" b="1" dirty="0" smtClean="0"/>
              <a:t>10</a:t>
            </a:r>
            <a:endParaRPr lang="en-US" b="1" dirty="0"/>
          </a:p>
        </p:txBody>
      </p:sp>
      <p:sp>
        <p:nvSpPr>
          <p:cNvPr id="44" name="Right Arrow 43"/>
          <p:cNvSpPr/>
          <p:nvPr/>
        </p:nvSpPr>
        <p:spPr>
          <a:xfrm rot="10800000">
            <a:off x="4267200" y="27432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ight Arrow 44"/>
          <p:cNvSpPr/>
          <p:nvPr/>
        </p:nvSpPr>
        <p:spPr>
          <a:xfrm rot="10800000">
            <a:off x="4267200" y="31242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ight Arrow 45"/>
          <p:cNvSpPr/>
          <p:nvPr/>
        </p:nvSpPr>
        <p:spPr>
          <a:xfrm>
            <a:off x="4343400" y="35814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ight Arrow 46"/>
          <p:cNvSpPr/>
          <p:nvPr/>
        </p:nvSpPr>
        <p:spPr>
          <a:xfrm>
            <a:off x="4343400" y="3974068"/>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37305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Understand </a:t>
            </a:r>
            <a:r>
              <a:rPr lang="en-US" sz="3000" i="1" u="sng" dirty="0" err="1" smtClean="0">
                <a:solidFill>
                  <a:srgbClr val="FF0000"/>
                </a:solidFill>
              </a:rPr>
              <a:t>Narrowbanding</a:t>
            </a:r>
            <a:r>
              <a:rPr lang="en-US" sz="3000" i="1" u="sng" dirty="0" smtClean="0">
                <a:solidFill>
                  <a:schemeClr val="bg1">
                    <a:lumMod val="75000"/>
                  </a:schemeClr>
                </a:solidFill>
              </a:rPr>
              <a:t>, and how it will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p>
          <a:p>
            <a:pPr marL="0" lvl="1" algn="l"/>
            <a:r>
              <a:rPr lang="en-US" sz="2400" dirty="0" smtClean="0">
                <a:solidFill>
                  <a:schemeClr val="tx1"/>
                </a:solidFill>
              </a:rPr>
              <a:t>  “Wideband”</a:t>
            </a:r>
            <a:endParaRPr lang="en-US" dirty="0">
              <a:solidFill>
                <a:schemeClr val="tx1"/>
              </a:solidFill>
            </a:endParaRPr>
          </a:p>
          <a:p>
            <a:pPr marL="0" lvl="1" algn="l"/>
            <a:r>
              <a:rPr lang="en-US" sz="2400" dirty="0" smtClean="0">
                <a:solidFill>
                  <a:schemeClr val="tx1"/>
                </a:solidFill>
              </a:rPr>
              <a:t>radio channels</a:t>
            </a:r>
          </a:p>
          <a:p>
            <a:pPr marL="0" lvl="1" algn="l"/>
            <a:endParaRPr lang="en-US" sz="2400" dirty="0">
              <a:solidFill>
                <a:schemeClr val="tx1"/>
              </a:solidFill>
            </a:endParaRPr>
          </a:p>
          <a:p>
            <a:pPr marL="0" lvl="1" algn="l"/>
            <a:endParaRPr lang="en-US" sz="2400" dirty="0" smtClean="0">
              <a:solidFill>
                <a:schemeClr val="tx1"/>
              </a:solidFill>
            </a:endParaRPr>
          </a:p>
          <a:p>
            <a:pPr marL="0" lvl="1" algn="l"/>
            <a:endParaRPr lang="en-US" sz="2400" dirty="0">
              <a:solidFill>
                <a:schemeClr val="tx1"/>
              </a:solidFill>
            </a:endParaRPr>
          </a:p>
          <a:p>
            <a:pPr marL="0" lvl="1" algn="l"/>
            <a:r>
              <a:rPr lang="en-US" sz="2400" dirty="0" smtClean="0">
                <a:solidFill>
                  <a:schemeClr val="tx1"/>
                </a:solidFill>
              </a:rPr>
              <a:t>“Narrowband” </a:t>
            </a:r>
          </a:p>
          <a:p>
            <a:pPr marL="0" lvl="1" algn="l"/>
            <a:r>
              <a:rPr lang="en-US" sz="2400" dirty="0" smtClean="0">
                <a:solidFill>
                  <a:schemeClr val="tx1"/>
                </a:solidFill>
              </a:rPr>
              <a:t>radio channels</a:t>
            </a:r>
          </a:p>
          <a:p>
            <a:pPr marL="800100" lvl="2" indent="-342900" algn="l">
              <a:buFont typeface="Arial" pitchFamily="34" charset="0"/>
              <a:buChar char="•"/>
            </a:pPr>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2667000" y="27432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667000" y="3124200"/>
            <a:ext cx="6096000" cy="0"/>
          </a:xfrm>
          <a:prstGeom prst="line">
            <a:avLst/>
          </a:prstGeom>
          <a:ln w="38100">
            <a:prstDash val="lg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667000" y="35052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667000" y="35814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667000" y="43434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667000" y="3962400"/>
            <a:ext cx="6096000" cy="0"/>
          </a:xfrm>
          <a:prstGeom prst="line">
            <a:avLst/>
          </a:prstGeom>
          <a:ln w="38100">
            <a:prstDash val="lg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67000" y="46482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667000" y="51054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667000" y="48768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667000" y="53340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667000" y="55626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667000" y="56388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667000" y="58674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667000" y="60960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667000" y="63246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2667000" y="65532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229600" y="2743200"/>
            <a:ext cx="457200" cy="369332"/>
          </a:xfrm>
          <a:prstGeom prst="rect">
            <a:avLst/>
          </a:prstGeom>
          <a:noFill/>
        </p:spPr>
        <p:txBody>
          <a:bodyPr wrap="square" rtlCol="0">
            <a:spAutoFit/>
          </a:bodyPr>
          <a:lstStyle/>
          <a:p>
            <a:r>
              <a:rPr lang="en-US" b="1" dirty="0" smtClean="0"/>
              <a:t>10</a:t>
            </a:r>
            <a:endParaRPr lang="en-US" b="1" dirty="0"/>
          </a:p>
        </p:txBody>
      </p:sp>
      <p:sp>
        <p:nvSpPr>
          <p:cNvPr id="28" name="TextBox 27"/>
          <p:cNvSpPr txBox="1"/>
          <p:nvPr/>
        </p:nvSpPr>
        <p:spPr>
          <a:xfrm>
            <a:off x="8305800" y="4583668"/>
            <a:ext cx="304800" cy="369332"/>
          </a:xfrm>
          <a:prstGeom prst="rect">
            <a:avLst/>
          </a:prstGeom>
          <a:noFill/>
        </p:spPr>
        <p:txBody>
          <a:bodyPr wrap="square" rtlCol="0">
            <a:spAutoFit/>
          </a:bodyPr>
          <a:lstStyle/>
          <a:p>
            <a:r>
              <a:rPr lang="en-US" b="1" dirty="0" smtClean="0"/>
              <a:t>5</a:t>
            </a:r>
            <a:endParaRPr lang="en-US" b="1" dirty="0"/>
          </a:p>
        </p:txBody>
      </p:sp>
      <p:sp>
        <p:nvSpPr>
          <p:cNvPr id="29" name="TextBox 28"/>
          <p:cNvSpPr txBox="1"/>
          <p:nvPr/>
        </p:nvSpPr>
        <p:spPr>
          <a:xfrm>
            <a:off x="8305800" y="6031468"/>
            <a:ext cx="304800" cy="369332"/>
          </a:xfrm>
          <a:prstGeom prst="rect">
            <a:avLst/>
          </a:prstGeom>
          <a:noFill/>
        </p:spPr>
        <p:txBody>
          <a:bodyPr wrap="square" rtlCol="0">
            <a:spAutoFit/>
          </a:bodyPr>
          <a:lstStyle/>
          <a:p>
            <a:r>
              <a:rPr lang="en-US" b="1" dirty="0" smtClean="0"/>
              <a:t>5</a:t>
            </a:r>
            <a:endParaRPr lang="en-US" b="1" dirty="0"/>
          </a:p>
        </p:txBody>
      </p:sp>
      <p:sp>
        <p:nvSpPr>
          <p:cNvPr id="30" name="TextBox 29"/>
          <p:cNvSpPr txBox="1"/>
          <p:nvPr/>
        </p:nvSpPr>
        <p:spPr>
          <a:xfrm>
            <a:off x="8305800" y="5040868"/>
            <a:ext cx="304800" cy="369332"/>
          </a:xfrm>
          <a:prstGeom prst="rect">
            <a:avLst/>
          </a:prstGeom>
          <a:noFill/>
        </p:spPr>
        <p:txBody>
          <a:bodyPr wrap="square" rtlCol="0">
            <a:spAutoFit/>
          </a:bodyPr>
          <a:lstStyle/>
          <a:p>
            <a:r>
              <a:rPr lang="en-US" b="1" dirty="0" smtClean="0"/>
              <a:t>5</a:t>
            </a:r>
            <a:endParaRPr lang="en-US" b="1" dirty="0"/>
          </a:p>
        </p:txBody>
      </p:sp>
      <p:sp>
        <p:nvSpPr>
          <p:cNvPr id="31" name="TextBox 30"/>
          <p:cNvSpPr txBox="1"/>
          <p:nvPr/>
        </p:nvSpPr>
        <p:spPr>
          <a:xfrm>
            <a:off x="8305800" y="5269468"/>
            <a:ext cx="304800" cy="369332"/>
          </a:xfrm>
          <a:prstGeom prst="rect">
            <a:avLst/>
          </a:prstGeom>
          <a:noFill/>
        </p:spPr>
        <p:txBody>
          <a:bodyPr wrap="square" rtlCol="0">
            <a:spAutoFit/>
          </a:bodyPr>
          <a:lstStyle/>
          <a:p>
            <a:r>
              <a:rPr lang="en-US" b="1" dirty="0" smtClean="0"/>
              <a:t>5</a:t>
            </a:r>
            <a:endParaRPr lang="en-US" b="1" dirty="0"/>
          </a:p>
        </p:txBody>
      </p:sp>
      <p:sp>
        <p:nvSpPr>
          <p:cNvPr id="32" name="TextBox 31"/>
          <p:cNvSpPr txBox="1"/>
          <p:nvPr/>
        </p:nvSpPr>
        <p:spPr>
          <a:xfrm>
            <a:off x="8305800" y="5574268"/>
            <a:ext cx="304800" cy="369332"/>
          </a:xfrm>
          <a:prstGeom prst="rect">
            <a:avLst/>
          </a:prstGeom>
          <a:noFill/>
        </p:spPr>
        <p:txBody>
          <a:bodyPr wrap="square" rtlCol="0">
            <a:spAutoFit/>
          </a:bodyPr>
          <a:lstStyle/>
          <a:p>
            <a:r>
              <a:rPr lang="en-US" b="1" dirty="0" smtClean="0"/>
              <a:t>5</a:t>
            </a:r>
            <a:endParaRPr lang="en-US" b="1" dirty="0"/>
          </a:p>
        </p:txBody>
      </p:sp>
      <p:sp>
        <p:nvSpPr>
          <p:cNvPr id="33" name="TextBox 32"/>
          <p:cNvSpPr txBox="1"/>
          <p:nvPr/>
        </p:nvSpPr>
        <p:spPr>
          <a:xfrm>
            <a:off x="8305800" y="5791200"/>
            <a:ext cx="304800" cy="369332"/>
          </a:xfrm>
          <a:prstGeom prst="rect">
            <a:avLst/>
          </a:prstGeom>
          <a:noFill/>
        </p:spPr>
        <p:txBody>
          <a:bodyPr wrap="square" rtlCol="0">
            <a:spAutoFit/>
          </a:bodyPr>
          <a:lstStyle/>
          <a:p>
            <a:r>
              <a:rPr lang="en-US" b="1" dirty="0" smtClean="0"/>
              <a:t>5</a:t>
            </a:r>
            <a:endParaRPr lang="en-US" b="1" dirty="0"/>
          </a:p>
        </p:txBody>
      </p:sp>
      <p:sp>
        <p:nvSpPr>
          <p:cNvPr id="34" name="TextBox 33"/>
          <p:cNvSpPr txBox="1"/>
          <p:nvPr/>
        </p:nvSpPr>
        <p:spPr>
          <a:xfrm>
            <a:off x="8305800" y="5269468"/>
            <a:ext cx="304800" cy="369332"/>
          </a:xfrm>
          <a:prstGeom prst="rect">
            <a:avLst/>
          </a:prstGeom>
          <a:noFill/>
        </p:spPr>
        <p:txBody>
          <a:bodyPr wrap="square" rtlCol="0">
            <a:spAutoFit/>
          </a:bodyPr>
          <a:lstStyle/>
          <a:p>
            <a:r>
              <a:rPr lang="en-US" b="1" dirty="0" smtClean="0"/>
              <a:t>5</a:t>
            </a:r>
            <a:endParaRPr lang="en-US" b="1" dirty="0"/>
          </a:p>
        </p:txBody>
      </p:sp>
      <p:sp>
        <p:nvSpPr>
          <p:cNvPr id="35" name="TextBox 34"/>
          <p:cNvSpPr txBox="1"/>
          <p:nvPr/>
        </p:nvSpPr>
        <p:spPr>
          <a:xfrm>
            <a:off x="8305800" y="6260068"/>
            <a:ext cx="304800" cy="369332"/>
          </a:xfrm>
          <a:prstGeom prst="rect">
            <a:avLst/>
          </a:prstGeom>
          <a:noFill/>
        </p:spPr>
        <p:txBody>
          <a:bodyPr wrap="square" rtlCol="0">
            <a:spAutoFit/>
          </a:bodyPr>
          <a:lstStyle/>
          <a:p>
            <a:r>
              <a:rPr lang="en-US" b="1" dirty="0" smtClean="0"/>
              <a:t>5</a:t>
            </a:r>
            <a:endParaRPr lang="en-US" b="1" dirty="0"/>
          </a:p>
        </p:txBody>
      </p:sp>
      <p:sp>
        <p:nvSpPr>
          <p:cNvPr id="36" name="TextBox 35"/>
          <p:cNvSpPr txBox="1"/>
          <p:nvPr/>
        </p:nvSpPr>
        <p:spPr>
          <a:xfrm>
            <a:off x="8305800" y="4812268"/>
            <a:ext cx="304800" cy="369332"/>
          </a:xfrm>
          <a:prstGeom prst="rect">
            <a:avLst/>
          </a:prstGeom>
          <a:noFill/>
        </p:spPr>
        <p:txBody>
          <a:bodyPr wrap="square" rtlCol="0">
            <a:spAutoFit/>
          </a:bodyPr>
          <a:lstStyle/>
          <a:p>
            <a:r>
              <a:rPr lang="en-US" b="1" dirty="0" smtClean="0"/>
              <a:t>5</a:t>
            </a:r>
            <a:endParaRPr lang="en-US" b="1" dirty="0"/>
          </a:p>
        </p:txBody>
      </p:sp>
      <p:sp>
        <p:nvSpPr>
          <p:cNvPr id="37" name="TextBox 36"/>
          <p:cNvSpPr txBox="1"/>
          <p:nvPr/>
        </p:nvSpPr>
        <p:spPr>
          <a:xfrm>
            <a:off x="8229600" y="3135868"/>
            <a:ext cx="457200" cy="369332"/>
          </a:xfrm>
          <a:prstGeom prst="rect">
            <a:avLst/>
          </a:prstGeom>
          <a:noFill/>
        </p:spPr>
        <p:txBody>
          <a:bodyPr wrap="square" rtlCol="0">
            <a:spAutoFit/>
          </a:bodyPr>
          <a:lstStyle/>
          <a:p>
            <a:r>
              <a:rPr lang="en-US" b="1" dirty="0" smtClean="0"/>
              <a:t>10</a:t>
            </a:r>
            <a:endParaRPr lang="en-US" b="1" dirty="0"/>
          </a:p>
        </p:txBody>
      </p:sp>
      <p:sp>
        <p:nvSpPr>
          <p:cNvPr id="38" name="TextBox 37"/>
          <p:cNvSpPr txBox="1"/>
          <p:nvPr/>
        </p:nvSpPr>
        <p:spPr>
          <a:xfrm>
            <a:off x="8229600" y="3593068"/>
            <a:ext cx="457200" cy="369332"/>
          </a:xfrm>
          <a:prstGeom prst="rect">
            <a:avLst/>
          </a:prstGeom>
          <a:noFill/>
        </p:spPr>
        <p:txBody>
          <a:bodyPr wrap="square" rtlCol="0">
            <a:spAutoFit/>
          </a:bodyPr>
          <a:lstStyle/>
          <a:p>
            <a:r>
              <a:rPr lang="en-US" b="1" dirty="0" smtClean="0"/>
              <a:t>10</a:t>
            </a:r>
            <a:endParaRPr lang="en-US" b="1" dirty="0"/>
          </a:p>
        </p:txBody>
      </p:sp>
      <p:sp>
        <p:nvSpPr>
          <p:cNvPr id="39" name="TextBox 38"/>
          <p:cNvSpPr txBox="1"/>
          <p:nvPr/>
        </p:nvSpPr>
        <p:spPr>
          <a:xfrm>
            <a:off x="8229600" y="3974068"/>
            <a:ext cx="457200" cy="369332"/>
          </a:xfrm>
          <a:prstGeom prst="rect">
            <a:avLst/>
          </a:prstGeom>
          <a:noFill/>
        </p:spPr>
        <p:txBody>
          <a:bodyPr wrap="square" rtlCol="0">
            <a:spAutoFit/>
          </a:bodyPr>
          <a:lstStyle/>
          <a:p>
            <a:r>
              <a:rPr lang="en-US" b="1" dirty="0" smtClean="0"/>
              <a:t>10</a:t>
            </a:r>
            <a:endParaRPr lang="en-US" b="1" dirty="0"/>
          </a:p>
        </p:txBody>
      </p:sp>
      <p:sp>
        <p:nvSpPr>
          <p:cNvPr id="44" name="Right Arrow 43"/>
          <p:cNvSpPr/>
          <p:nvPr/>
        </p:nvSpPr>
        <p:spPr>
          <a:xfrm rot="10800000">
            <a:off x="4267200" y="27432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ight Arrow 44"/>
          <p:cNvSpPr/>
          <p:nvPr/>
        </p:nvSpPr>
        <p:spPr>
          <a:xfrm rot="10800000">
            <a:off x="4267200" y="31242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ight Arrow 45"/>
          <p:cNvSpPr/>
          <p:nvPr/>
        </p:nvSpPr>
        <p:spPr>
          <a:xfrm>
            <a:off x="4343400" y="35814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ight Arrow 46"/>
          <p:cNvSpPr/>
          <p:nvPr/>
        </p:nvSpPr>
        <p:spPr>
          <a:xfrm>
            <a:off x="4343400" y="3974068"/>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ight Arrow 39"/>
          <p:cNvSpPr/>
          <p:nvPr/>
        </p:nvSpPr>
        <p:spPr>
          <a:xfrm rot="10800000">
            <a:off x="4267200" y="45720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ight Arrow 40"/>
          <p:cNvSpPr/>
          <p:nvPr/>
        </p:nvSpPr>
        <p:spPr>
          <a:xfrm rot="10800000">
            <a:off x="4724401" y="48006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ight Arrow 41"/>
          <p:cNvSpPr/>
          <p:nvPr/>
        </p:nvSpPr>
        <p:spPr>
          <a:xfrm rot="10800000">
            <a:off x="4267201" y="5040867"/>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ight Arrow 42"/>
          <p:cNvSpPr/>
          <p:nvPr/>
        </p:nvSpPr>
        <p:spPr>
          <a:xfrm rot="10800000">
            <a:off x="4724401" y="5269467"/>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ight Arrow 47"/>
          <p:cNvSpPr/>
          <p:nvPr/>
        </p:nvSpPr>
        <p:spPr>
          <a:xfrm>
            <a:off x="4343400" y="5574268"/>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ight Arrow 48"/>
          <p:cNvSpPr/>
          <p:nvPr/>
        </p:nvSpPr>
        <p:spPr>
          <a:xfrm>
            <a:off x="4800600" y="5802868"/>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ight Arrow 49"/>
          <p:cNvSpPr/>
          <p:nvPr/>
        </p:nvSpPr>
        <p:spPr>
          <a:xfrm>
            <a:off x="4343400" y="6031468"/>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ight Arrow 50"/>
          <p:cNvSpPr/>
          <p:nvPr/>
        </p:nvSpPr>
        <p:spPr>
          <a:xfrm>
            <a:off x="4800600" y="6260068"/>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57429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Understand </a:t>
            </a:r>
            <a:r>
              <a:rPr lang="en-US" sz="3000" i="1" u="sng" dirty="0" err="1" smtClean="0">
                <a:solidFill>
                  <a:srgbClr val="FF0000"/>
                </a:solidFill>
              </a:rPr>
              <a:t>Narrowbanding</a:t>
            </a:r>
            <a:r>
              <a:rPr lang="en-US" sz="3000" i="1" u="sng" dirty="0" smtClean="0">
                <a:solidFill>
                  <a:schemeClr val="bg1">
                    <a:lumMod val="75000"/>
                  </a:schemeClr>
                </a:solidFill>
              </a:rPr>
              <a:t>, and how it will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p>
          <a:p>
            <a:pPr marL="0" lvl="1" algn="l"/>
            <a:r>
              <a:rPr lang="en-US" sz="2400" dirty="0" smtClean="0">
                <a:solidFill>
                  <a:schemeClr val="tx1"/>
                </a:solidFill>
              </a:rPr>
              <a:t>  “Wideband”</a:t>
            </a:r>
            <a:endParaRPr lang="en-US" dirty="0">
              <a:solidFill>
                <a:schemeClr val="tx1"/>
              </a:solidFill>
            </a:endParaRPr>
          </a:p>
          <a:p>
            <a:pPr marL="0" lvl="1" algn="l"/>
            <a:r>
              <a:rPr lang="en-US" sz="2400" dirty="0" smtClean="0">
                <a:solidFill>
                  <a:schemeClr val="tx1"/>
                </a:solidFill>
              </a:rPr>
              <a:t>radio channels</a:t>
            </a:r>
          </a:p>
          <a:p>
            <a:pPr marL="0" lvl="1" algn="l"/>
            <a:endParaRPr lang="en-US" sz="2400" dirty="0">
              <a:solidFill>
                <a:schemeClr val="tx1"/>
              </a:solidFill>
            </a:endParaRPr>
          </a:p>
          <a:p>
            <a:pPr marL="0" lvl="1" algn="l"/>
            <a:endParaRPr lang="en-US" sz="2400" dirty="0" smtClean="0">
              <a:solidFill>
                <a:schemeClr val="tx1"/>
              </a:solidFill>
            </a:endParaRPr>
          </a:p>
          <a:p>
            <a:pPr marL="0" lvl="1" algn="l"/>
            <a:endParaRPr lang="en-US" sz="2400" dirty="0">
              <a:solidFill>
                <a:schemeClr val="tx1"/>
              </a:solidFill>
            </a:endParaRPr>
          </a:p>
          <a:p>
            <a:pPr marL="0" lvl="1" algn="l"/>
            <a:r>
              <a:rPr lang="en-US" sz="2400" dirty="0" smtClean="0">
                <a:solidFill>
                  <a:schemeClr val="tx1"/>
                </a:solidFill>
              </a:rPr>
              <a:t>“Narrowband” </a:t>
            </a:r>
          </a:p>
          <a:p>
            <a:pPr marL="0" lvl="1" algn="l"/>
            <a:r>
              <a:rPr lang="en-US" sz="2400" dirty="0" smtClean="0">
                <a:solidFill>
                  <a:schemeClr val="tx1"/>
                </a:solidFill>
              </a:rPr>
              <a:t>radio channels</a:t>
            </a:r>
          </a:p>
          <a:p>
            <a:pPr marL="800100" lvl="2" indent="-342900" algn="l">
              <a:buFont typeface="Arial" pitchFamily="34" charset="0"/>
              <a:buChar char="•"/>
            </a:pPr>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2667000" y="27432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667000" y="3124200"/>
            <a:ext cx="6096000" cy="0"/>
          </a:xfrm>
          <a:prstGeom prst="line">
            <a:avLst/>
          </a:prstGeom>
          <a:ln w="38100">
            <a:prstDash val="lg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667000" y="35052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667000" y="35814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667000" y="4343400"/>
            <a:ext cx="60960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667000" y="3962400"/>
            <a:ext cx="6096000" cy="0"/>
          </a:xfrm>
          <a:prstGeom prst="line">
            <a:avLst/>
          </a:prstGeom>
          <a:ln w="38100">
            <a:prstDash val="lg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67000" y="46482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667000" y="51054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667000" y="48768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667000" y="53340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667000" y="55626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667000" y="56388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667000" y="58674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667000" y="60960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667000" y="6324600"/>
            <a:ext cx="6096000" cy="0"/>
          </a:xfrm>
          <a:prstGeom prst="line">
            <a:avLst/>
          </a:prstGeom>
          <a:ln w="38100">
            <a:solidFill>
              <a:srgbClr val="00B050"/>
            </a:solidFill>
            <a:prstDash val="lg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2667000" y="6553200"/>
            <a:ext cx="60960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229600" y="2743200"/>
            <a:ext cx="457200" cy="369332"/>
          </a:xfrm>
          <a:prstGeom prst="rect">
            <a:avLst/>
          </a:prstGeom>
          <a:noFill/>
        </p:spPr>
        <p:txBody>
          <a:bodyPr wrap="square" rtlCol="0">
            <a:spAutoFit/>
          </a:bodyPr>
          <a:lstStyle/>
          <a:p>
            <a:r>
              <a:rPr lang="en-US" b="1" dirty="0" smtClean="0"/>
              <a:t>10</a:t>
            </a:r>
            <a:endParaRPr lang="en-US" b="1" dirty="0"/>
          </a:p>
        </p:txBody>
      </p:sp>
      <p:sp>
        <p:nvSpPr>
          <p:cNvPr id="28" name="TextBox 27"/>
          <p:cNvSpPr txBox="1"/>
          <p:nvPr/>
        </p:nvSpPr>
        <p:spPr>
          <a:xfrm>
            <a:off x="8305800" y="4583668"/>
            <a:ext cx="304800" cy="369332"/>
          </a:xfrm>
          <a:prstGeom prst="rect">
            <a:avLst/>
          </a:prstGeom>
          <a:noFill/>
        </p:spPr>
        <p:txBody>
          <a:bodyPr wrap="square" rtlCol="0">
            <a:spAutoFit/>
          </a:bodyPr>
          <a:lstStyle/>
          <a:p>
            <a:r>
              <a:rPr lang="en-US" b="1" dirty="0" smtClean="0"/>
              <a:t>5</a:t>
            </a:r>
            <a:endParaRPr lang="en-US" b="1" dirty="0"/>
          </a:p>
        </p:txBody>
      </p:sp>
      <p:sp>
        <p:nvSpPr>
          <p:cNvPr id="29" name="TextBox 28"/>
          <p:cNvSpPr txBox="1"/>
          <p:nvPr/>
        </p:nvSpPr>
        <p:spPr>
          <a:xfrm>
            <a:off x="8305800" y="6031468"/>
            <a:ext cx="304800" cy="369332"/>
          </a:xfrm>
          <a:prstGeom prst="rect">
            <a:avLst/>
          </a:prstGeom>
          <a:noFill/>
        </p:spPr>
        <p:txBody>
          <a:bodyPr wrap="square" rtlCol="0">
            <a:spAutoFit/>
          </a:bodyPr>
          <a:lstStyle/>
          <a:p>
            <a:r>
              <a:rPr lang="en-US" b="1" dirty="0" smtClean="0"/>
              <a:t>5</a:t>
            </a:r>
            <a:endParaRPr lang="en-US" b="1" dirty="0"/>
          </a:p>
        </p:txBody>
      </p:sp>
      <p:sp>
        <p:nvSpPr>
          <p:cNvPr id="30" name="TextBox 29"/>
          <p:cNvSpPr txBox="1"/>
          <p:nvPr/>
        </p:nvSpPr>
        <p:spPr>
          <a:xfrm>
            <a:off x="8305800" y="5040868"/>
            <a:ext cx="304800" cy="369332"/>
          </a:xfrm>
          <a:prstGeom prst="rect">
            <a:avLst/>
          </a:prstGeom>
          <a:noFill/>
        </p:spPr>
        <p:txBody>
          <a:bodyPr wrap="square" rtlCol="0">
            <a:spAutoFit/>
          </a:bodyPr>
          <a:lstStyle/>
          <a:p>
            <a:r>
              <a:rPr lang="en-US" b="1" dirty="0" smtClean="0"/>
              <a:t>5</a:t>
            </a:r>
            <a:endParaRPr lang="en-US" b="1" dirty="0"/>
          </a:p>
        </p:txBody>
      </p:sp>
      <p:sp>
        <p:nvSpPr>
          <p:cNvPr id="31" name="TextBox 30"/>
          <p:cNvSpPr txBox="1"/>
          <p:nvPr/>
        </p:nvSpPr>
        <p:spPr>
          <a:xfrm>
            <a:off x="8305800" y="5269468"/>
            <a:ext cx="304800" cy="369332"/>
          </a:xfrm>
          <a:prstGeom prst="rect">
            <a:avLst/>
          </a:prstGeom>
          <a:noFill/>
        </p:spPr>
        <p:txBody>
          <a:bodyPr wrap="square" rtlCol="0">
            <a:spAutoFit/>
          </a:bodyPr>
          <a:lstStyle/>
          <a:p>
            <a:r>
              <a:rPr lang="en-US" b="1" dirty="0" smtClean="0"/>
              <a:t>5</a:t>
            </a:r>
            <a:endParaRPr lang="en-US" b="1" dirty="0"/>
          </a:p>
        </p:txBody>
      </p:sp>
      <p:sp>
        <p:nvSpPr>
          <p:cNvPr id="32" name="TextBox 31"/>
          <p:cNvSpPr txBox="1"/>
          <p:nvPr/>
        </p:nvSpPr>
        <p:spPr>
          <a:xfrm>
            <a:off x="8305800" y="5574268"/>
            <a:ext cx="304800" cy="369332"/>
          </a:xfrm>
          <a:prstGeom prst="rect">
            <a:avLst/>
          </a:prstGeom>
          <a:noFill/>
        </p:spPr>
        <p:txBody>
          <a:bodyPr wrap="square" rtlCol="0">
            <a:spAutoFit/>
          </a:bodyPr>
          <a:lstStyle/>
          <a:p>
            <a:r>
              <a:rPr lang="en-US" b="1" dirty="0" smtClean="0"/>
              <a:t>5</a:t>
            </a:r>
            <a:endParaRPr lang="en-US" b="1" dirty="0"/>
          </a:p>
        </p:txBody>
      </p:sp>
      <p:sp>
        <p:nvSpPr>
          <p:cNvPr id="33" name="TextBox 32"/>
          <p:cNvSpPr txBox="1"/>
          <p:nvPr/>
        </p:nvSpPr>
        <p:spPr>
          <a:xfrm>
            <a:off x="8305800" y="5791200"/>
            <a:ext cx="304800" cy="369332"/>
          </a:xfrm>
          <a:prstGeom prst="rect">
            <a:avLst/>
          </a:prstGeom>
          <a:noFill/>
        </p:spPr>
        <p:txBody>
          <a:bodyPr wrap="square" rtlCol="0">
            <a:spAutoFit/>
          </a:bodyPr>
          <a:lstStyle/>
          <a:p>
            <a:r>
              <a:rPr lang="en-US" b="1" dirty="0" smtClean="0"/>
              <a:t>5</a:t>
            </a:r>
            <a:endParaRPr lang="en-US" b="1" dirty="0"/>
          </a:p>
        </p:txBody>
      </p:sp>
      <p:sp>
        <p:nvSpPr>
          <p:cNvPr id="34" name="TextBox 33"/>
          <p:cNvSpPr txBox="1"/>
          <p:nvPr/>
        </p:nvSpPr>
        <p:spPr>
          <a:xfrm>
            <a:off x="8305800" y="5269468"/>
            <a:ext cx="304800" cy="369332"/>
          </a:xfrm>
          <a:prstGeom prst="rect">
            <a:avLst/>
          </a:prstGeom>
          <a:noFill/>
        </p:spPr>
        <p:txBody>
          <a:bodyPr wrap="square" rtlCol="0">
            <a:spAutoFit/>
          </a:bodyPr>
          <a:lstStyle/>
          <a:p>
            <a:r>
              <a:rPr lang="en-US" b="1" dirty="0" smtClean="0"/>
              <a:t>5</a:t>
            </a:r>
            <a:endParaRPr lang="en-US" b="1" dirty="0"/>
          </a:p>
        </p:txBody>
      </p:sp>
      <p:sp>
        <p:nvSpPr>
          <p:cNvPr id="35" name="TextBox 34"/>
          <p:cNvSpPr txBox="1"/>
          <p:nvPr/>
        </p:nvSpPr>
        <p:spPr>
          <a:xfrm>
            <a:off x="8305800" y="6260068"/>
            <a:ext cx="304800" cy="369332"/>
          </a:xfrm>
          <a:prstGeom prst="rect">
            <a:avLst/>
          </a:prstGeom>
          <a:noFill/>
        </p:spPr>
        <p:txBody>
          <a:bodyPr wrap="square" rtlCol="0">
            <a:spAutoFit/>
          </a:bodyPr>
          <a:lstStyle/>
          <a:p>
            <a:r>
              <a:rPr lang="en-US" b="1" dirty="0" smtClean="0"/>
              <a:t>5</a:t>
            </a:r>
            <a:endParaRPr lang="en-US" b="1" dirty="0"/>
          </a:p>
        </p:txBody>
      </p:sp>
      <p:sp>
        <p:nvSpPr>
          <p:cNvPr id="36" name="TextBox 35"/>
          <p:cNvSpPr txBox="1"/>
          <p:nvPr/>
        </p:nvSpPr>
        <p:spPr>
          <a:xfrm>
            <a:off x="8305800" y="4812268"/>
            <a:ext cx="304800" cy="369332"/>
          </a:xfrm>
          <a:prstGeom prst="rect">
            <a:avLst/>
          </a:prstGeom>
          <a:noFill/>
        </p:spPr>
        <p:txBody>
          <a:bodyPr wrap="square" rtlCol="0">
            <a:spAutoFit/>
          </a:bodyPr>
          <a:lstStyle/>
          <a:p>
            <a:r>
              <a:rPr lang="en-US" b="1" dirty="0" smtClean="0"/>
              <a:t>5</a:t>
            </a:r>
            <a:endParaRPr lang="en-US" b="1" dirty="0"/>
          </a:p>
        </p:txBody>
      </p:sp>
      <p:sp>
        <p:nvSpPr>
          <p:cNvPr id="37" name="TextBox 36"/>
          <p:cNvSpPr txBox="1"/>
          <p:nvPr/>
        </p:nvSpPr>
        <p:spPr>
          <a:xfrm>
            <a:off x="8229600" y="3135868"/>
            <a:ext cx="457200" cy="369332"/>
          </a:xfrm>
          <a:prstGeom prst="rect">
            <a:avLst/>
          </a:prstGeom>
          <a:noFill/>
        </p:spPr>
        <p:txBody>
          <a:bodyPr wrap="square" rtlCol="0">
            <a:spAutoFit/>
          </a:bodyPr>
          <a:lstStyle/>
          <a:p>
            <a:r>
              <a:rPr lang="en-US" b="1" dirty="0" smtClean="0"/>
              <a:t>10</a:t>
            </a:r>
            <a:endParaRPr lang="en-US" b="1" dirty="0"/>
          </a:p>
        </p:txBody>
      </p:sp>
      <p:sp>
        <p:nvSpPr>
          <p:cNvPr id="38" name="TextBox 37"/>
          <p:cNvSpPr txBox="1"/>
          <p:nvPr/>
        </p:nvSpPr>
        <p:spPr>
          <a:xfrm>
            <a:off x="8229600" y="3593068"/>
            <a:ext cx="457200" cy="369332"/>
          </a:xfrm>
          <a:prstGeom prst="rect">
            <a:avLst/>
          </a:prstGeom>
          <a:noFill/>
        </p:spPr>
        <p:txBody>
          <a:bodyPr wrap="square" rtlCol="0">
            <a:spAutoFit/>
          </a:bodyPr>
          <a:lstStyle/>
          <a:p>
            <a:r>
              <a:rPr lang="en-US" b="1" dirty="0" smtClean="0"/>
              <a:t>10</a:t>
            </a:r>
            <a:endParaRPr lang="en-US" b="1" dirty="0"/>
          </a:p>
        </p:txBody>
      </p:sp>
      <p:sp>
        <p:nvSpPr>
          <p:cNvPr id="39" name="TextBox 38"/>
          <p:cNvSpPr txBox="1"/>
          <p:nvPr/>
        </p:nvSpPr>
        <p:spPr>
          <a:xfrm>
            <a:off x="8229600" y="3974068"/>
            <a:ext cx="457200" cy="369332"/>
          </a:xfrm>
          <a:prstGeom prst="rect">
            <a:avLst/>
          </a:prstGeom>
          <a:noFill/>
        </p:spPr>
        <p:txBody>
          <a:bodyPr wrap="square" rtlCol="0">
            <a:spAutoFit/>
          </a:bodyPr>
          <a:lstStyle/>
          <a:p>
            <a:r>
              <a:rPr lang="en-US" b="1" dirty="0" smtClean="0"/>
              <a:t>10</a:t>
            </a:r>
            <a:endParaRPr lang="en-US" b="1" dirty="0"/>
          </a:p>
        </p:txBody>
      </p:sp>
      <p:sp>
        <p:nvSpPr>
          <p:cNvPr id="44" name="Right Arrow 43"/>
          <p:cNvSpPr/>
          <p:nvPr/>
        </p:nvSpPr>
        <p:spPr>
          <a:xfrm rot="10800000">
            <a:off x="4267200" y="27432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ight Arrow 44"/>
          <p:cNvSpPr/>
          <p:nvPr/>
        </p:nvSpPr>
        <p:spPr>
          <a:xfrm rot="10800000">
            <a:off x="4267200" y="31242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ight Arrow 45"/>
          <p:cNvSpPr/>
          <p:nvPr/>
        </p:nvSpPr>
        <p:spPr>
          <a:xfrm>
            <a:off x="4343400" y="3581400"/>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ight Arrow 46"/>
          <p:cNvSpPr/>
          <p:nvPr/>
        </p:nvSpPr>
        <p:spPr>
          <a:xfrm>
            <a:off x="4343400" y="3974068"/>
            <a:ext cx="381000" cy="369332"/>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ight Arrow 48"/>
          <p:cNvSpPr/>
          <p:nvPr/>
        </p:nvSpPr>
        <p:spPr>
          <a:xfrm rot="10800000">
            <a:off x="4267201" y="4648200"/>
            <a:ext cx="381000" cy="228599"/>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ight Arrow 52"/>
          <p:cNvSpPr/>
          <p:nvPr/>
        </p:nvSpPr>
        <p:spPr>
          <a:xfrm rot="10800000">
            <a:off x="4267201" y="4876800"/>
            <a:ext cx="381000" cy="228599"/>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Arrow 53"/>
          <p:cNvSpPr/>
          <p:nvPr/>
        </p:nvSpPr>
        <p:spPr>
          <a:xfrm rot="10800000">
            <a:off x="4267200" y="5105400"/>
            <a:ext cx="381000" cy="228599"/>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ight Arrow 54"/>
          <p:cNvSpPr/>
          <p:nvPr/>
        </p:nvSpPr>
        <p:spPr>
          <a:xfrm rot="10800000">
            <a:off x="4267200" y="5334000"/>
            <a:ext cx="381000" cy="228599"/>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ight Arrow 56"/>
          <p:cNvSpPr/>
          <p:nvPr/>
        </p:nvSpPr>
        <p:spPr>
          <a:xfrm>
            <a:off x="4267200" y="5638800"/>
            <a:ext cx="380999" cy="228601"/>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ight Arrow 60"/>
          <p:cNvSpPr/>
          <p:nvPr/>
        </p:nvSpPr>
        <p:spPr>
          <a:xfrm>
            <a:off x="4267201" y="5867399"/>
            <a:ext cx="380999" cy="228601"/>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ight Arrow 61"/>
          <p:cNvSpPr/>
          <p:nvPr/>
        </p:nvSpPr>
        <p:spPr>
          <a:xfrm>
            <a:off x="4267200" y="6095999"/>
            <a:ext cx="380999" cy="228601"/>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ight Arrow 62"/>
          <p:cNvSpPr/>
          <p:nvPr/>
        </p:nvSpPr>
        <p:spPr>
          <a:xfrm>
            <a:off x="4267201" y="6324600"/>
            <a:ext cx="380999" cy="228601"/>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1020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Understand </a:t>
            </a:r>
            <a:r>
              <a:rPr lang="en-US" sz="3000" i="1" u="sng" dirty="0" err="1" smtClean="0">
                <a:solidFill>
                  <a:srgbClr val="FF0000"/>
                </a:solidFill>
              </a:rPr>
              <a:t>Narrowbanding</a:t>
            </a:r>
            <a:r>
              <a:rPr lang="en-US" sz="3000" i="1" u="sng" dirty="0" smtClean="0">
                <a:solidFill>
                  <a:srgbClr val="FF0000"/>
                </a:solidFill>
              </a:rPr>
              <a:t>, </a:t>
            </a:r>
            <a:r>
              <a:rPr lang="en-US" sz="3000" b="1" i="1" u="sng" dirty="0" smtClean="0">
                <a:solidFill>
                  <a:srgbClr val="FF0000"/>
                </a:solidFill>
              </a:rPr>
              <a:t>and how it will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p>
          <a:p>
            <a:pPr marL="0" lvl="1" algn="l"/>
            <a:r>
              <a:rPr lang="en-US" sz="2400" dirty="0" smtClean="0">
                <a:solidFill>
                  <a:schemeClr val="tx1"/>
                </a:solidFill>
              </a:rPr>
              <a:t>  “Wideband”</a:t>
            </a:r>
            <a:endParaRPr lang="en-US" dirty="0">
              <a:solidFill>
                <a:schemeClr val="tx1"/>
              </a:solidFill>
            </a:endParaRPr>
          </a:p>
          <a:p>
            <a:pPr marL="0" lvl="1" algn="l"/>
            <a:r>
              <a:rPr lang="en-US" sz="2400" dirty="0" smtClean="0">
                <a:solidFill>
                  <a:schemeClr val="tx1"/>
                </a:solidFill>
              </a:rPr>
              <a:t>radio channels</a:t>
            </a:r>
          </a:p>
          <a:p>
            <a:pPr marL="0" lvl="1" algn="l"/>
            <a:endParaRPr lang="en-US" sz="2400" dirty="0">
              <a:solidFill>
                <a:schemeClr val="tx1"/>
              </a:solidFill>
            </a:endParaRPr>
          </a:p>
          <a:p>
            <a:pPr marL="0" lvl="1" algn="l"/>
            <a:endParaRPr lang="en-US" sz="2400" dirty="0" smtClean="0">
              <a:solidFill>
                <a:schemeClr val="tx1"/>
              </a:solidFill>
            </a:endParaRPr>
          </a:p>
          <a:p>
            <a:pPr marL="0" lvl="1" algn="l"/>
            <a:endParaRPr lang="en-US" sz="2400" dirty="0">
              <a:solidFill>
                <a:schemeClr val="tx1"/>
              </a:solidFill>
            </a:endParaRPr>
          </a:p>
          <a:p>
            <a:pPr marL="0" lvl="1" algn="l"/>
            <a:r>
              <a:rPr lang="en-US" sz="2400" dirty="0" smtClean="0">
                <a:solidFill>
                  <a:schemeClr val="tx1"/>
                </a:solidFill>
              </a:rPr>
              <a:t>“Narrowband” </a:t>
            </a:r>
          </a:p>
          <a:p>
            <a:pPr marL="0" lvl="1" algn="l"/>
            <a:r>
              <a:rPr lang="en-US" sz="2400" dirty="0" smtClean="0">
                <a:solidFill>
                  <a:schemeClr val="tx1"/>
                </a:solidFill>
              </a:rPr>
              <a:t>radio channels</a:t>
            </a:r>
          </a:p>
          <a:p>
            <a:pPr marL="800100" lvl="2" indent="-342900" algn="l">
              <a:buFont typeface="Arial" pitchFamily="34" charset="0"/>
              <a:buChar char="•"/>
            </a:pPr>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2667000" y="3505200"/>
            <a:ext cx="17526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667000" y="3124200"/>
            <a:ext cx="17526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2895600" y="3135868"/>
            <a:ext cx="1295400" cy="369332"/>
          </a:xfrm>
          <a:prstGeom prst="rect">
            <a:avLst/>
          </a:prstGeom>
          <a:noFill/>
        </p:spPr>
        <p:txBody>
          <a:bodyPr wrap="square" rtlCol="0">
            <a:spAutoFit/>
          </a:bodyPr>
          <a:lstStyle/>
          <a:p>
            <a:r>
              <a:rPr lang="en-US" b="1" dirty="0" smtClean="0"/>
              <a:t>2 ½” Hose</a:t>
            </a:r>
            <a:endParaRPr lang="en-US" b="1" dirty="0"/>
          </a:p>
        </p:txBody>
      </p:sp>
      <p:sp>
        <p:nvSpPr>
          <p:cNvPr id="11" name="Freeform 10"/>
          <p:cNvSpPr/>
          <p:nvPr/>
        </p:nvSpPr>
        <p:spPr>
          <a:xfrm>
            <a:off x="4367284" y="3140075"/>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2" name="Freeform 21"/>
          <p:cNvSpPr/>
          <p:nvPr/>
        </p:nvSpPr>
        <p:spPr>
          <a:xfrm>
            <a:off x="4343400" y="32004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4378657" y="32766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4"/>
          <p:cNvSpPr/>
          <p:nvPr/>
        </p:nvSpPr>
        <p:spPr>
          <a:xfrm>
            <a:off x="4419600" y="33528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4378657" y="33528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a:off x="4343400" y="33528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a:off x="4343400" y="33528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38389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u="sng" dirty="0" smtClean="0">
                <a:solidFill>
                  <a:srgbClr val="FF0000"/>
                </a:solidFill>
              </a:rPr>
              <a:t>Understand </a:t>
            </a:r>
            <a:r>
              <a:rPr lang="en-US" sz="3000" i="1" u="sng" dirty="0" err="1" smtClean="0">
                <a:solidFill>
                  <a:srgbClr val="FF0000"/>
                </a:solidFill>
              </a:rPr>
              <a:t>Narrowbanding</a:t>
            </a:r>
            <a:r>
              <a:rPr lang="en-US" sz="3000" i="1" u="sng" dirty="0" smtClean="0">
                <a:solidFill>
                  <a:srgbClr val="FF0000"/>
                </a:solidFill>
              </a:rPr>
              <a:t>, </a:t>
            </a:r>
            <a:r>
              <a:rPr lang="en-US" sz="3000" b="1" i="1" u="sng" dirty="0" smtClean="0">
                <a:solidFill>
                  <a:srgbClr val="FF0000"/>
                </a:solidFill>
              </a:rPr>
              <a:t>and how it will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p>
          <a:p>
            <a:pPr marL="0" lvl="1" algn="l"/>
            <a:r>
              <a:rPr lang="en-US" sz="2400" dirty="0" smtClean="0">
                <a:solidFill>
                  <a:schemeClr val="tx1"/>
                </a:solidFill>
              </a:rPr>
              <a:t>  “Wideband”</a:t>
            </a:r>
            <a:endParaRPr lang="en-US" dirty="0">
              <a:solidFill>
                <a:schemeClr val="tx1"/>
              </a:solidFill>
            </a:endParaRPr>
          </a:p>
          <a:p>
            <a:pPr marL="0" lvl="1" algn="l"/>
            <a:r>
              <a:rPr lang="en-US" sz="2400" dirty="0" smtClean="0">
                <a:solidFill>
                  <a:schemeClr val="tx1"/>
                </a:solidFill>
              </a:rPr>
              <a:t>radio channels</a:t>
            </a:r>
          </a:p>
          <a:p>
            <a:pPr marL="0" lvl="1" algn="l"/>
            <a:endParaRPr lang="en-US" sz="2400" dirty="0">
              <a:solidFill>
                <a:schemeClr val="tx1"/>
              </a:solidFill>
            </a:endParaRPr>
          </a:p>
          <a:p>
            <a:pPr marL="0" lvl="1" algn="l"/>
            <a:endParaRPr lang="en-US" sz="2400" dirty="0" smtClean="0">
              <a:solidFill>
                <a:schemeClr val="tx1"/>
              </a:solidFill>
            </a:endParaRPr>
          </a:p>
          <a:p>
            <a:pPr marL="0" lvl="1" algn="l"/>
            <a:endParaRPr lang="en-US" sz="2400" dirty="0">
              <a:solidFill>
                <a:schemeClr val="tx1"/>
              </a:solidFill>
            </a:endParaRPr>
          </a:p>
          <a:p>
            <a:pPr marL="0" lvl="1" algn="l"/>
            <a:r>
              <a:rPr lang="en-US" sz="2400" dirty="0" smtClean="0">
                <a:solidFill>
                  <a:schemeClr val="tx1"/>
                </a:solidFill>
              </a:rPr>
              <a:t>“Narrowband” </a:t>
            </a:r>
          </a:p>
          <a:p>
            <a:pPr marL="0" lvl="1" algn="l"/>
            <a:r>
              <a:rPr lang="en-US" sz="2400" dirty="0" smtClean="0">
                <a:solidFill>
                  <a:schemeClr val="tx1"/>
                </a:solidFill>
              </a:rPr>
              <a:t>radio channels</a:t>
            </a:r>
          </a:p>
          <a:p>
            <a:pPr marL="800100" lvl="2" indent="-342900" algn="l">
              <a:buFont typeface="Arial" pitchFamily="34" charset="0"/>
              <a:buChar char="•"/>
            </a:pPr>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2667000" y="3505200"/>
            <a:ext cx="17526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667000" y="3124200"/>
            <a:ext cx="17526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2895600" y="3135868"/>
            <a:ext cx="1295400" cy="369332"/>
          </a:xfrm>
          <a:prstGeom prst="rect">
            <a:avLst/>
          </a:prstGeom>
          <a:noFill/>
        </p:spPr>
        <p:txBody>
          <a:bodyPr wrap="square" rtlCol="0">
            <a:spAutoFit/>
          </a:bodyPr>
          <a:lstStyle/>
          <a:p>
            <a:r>
              <a:rPr lang="en-US" b="1" dirty="0" smtClean="0"/>
              <a:t>2 ½” Hose</a:t>
            </a:r>
            <a:endParaRPr lang="en-US" b="1" dirty="0"/>
          </a:p>
        </p:txBody>
      </p:sp>
      <p:sp>
        <p:nvSpPr>
          <p:cNvPr id="11" name="Freeform 10"/>
          <p:cNvSpPr/>
          <p:nvPr/>
        </p:nvSpPr>
        <p:spPr>
          <a:xfrm>
            <a:off x="4367284" y="3140075"/>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22" name="Freeform 21"/>
          <p:cNvSpPr/>
          <p:nvPr/>
        </p:nvSpPr>
        <p:spPr>
          <a:xfrm>
            <a:off x="4343400" y="32004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4378657" y="32766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4"/>
          <p:cNvSpPr/>
          <p:nvPr/>
        </p:nvSpPr>
        <p:spPr>
          <a:xfrm>
            <a:off x="4419600" y="33528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4378657" y="33528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a:off x="4343400" y="33528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a:off x="4343400" y="3352800"/>
            <a:ext cx="4612943" cy="654003"/>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p:cNvCxnSpPr/>
          <p:nvPr/>
        </p:nvCxnSpPr>
        <p:spPr>
          <a:xfrm>
            <a:off x="2667000" y="5638800"/>
            <a:ext cx="17526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895600" y="5574268"/>
            <a:ext cx="1295400" cy="369332"/>
          </a:xfrm>
          <a:prstGeom prst="rect">
            <a:avLst/>
          </a:prstGeom>
          <a:noFill/>
        </p:spPr>
        <p:txBody>
          <a:bodyPr wrap="square" rtlCol="0">
            <a:spAutoFit/>
          </a:bodyPr>
          <a:lstStyle/>
          <a:p>
            <a:r>
              <a:rPr lang="en-US" b="1" dirty="0"/>
              <a:t>1</a:t>
            </a:r>
            <a:r>
              <a:rPr lang="en-US" b="1" dirty="0" smtClean="0"/>
              <a:t> ½” Hose</a:t>
            </a:r>
            <a:endParaRPr lang="en-US" b="1" dirty="0"/>
          </a:p>
        </p:txBody>
      </p:sp>
      <p:cxnSp>
        <p:nvCxnSpPr>
          <p:cNvPr id="18" name="Straight Connector 17"/>
          <p:cNvCxnSpPr/>
          <p:nvPr/>
        </p:nvCxnSpPr>
        <p:spPr>
          <a:xfrm>
            <a:off x="2667000" y="5867400"/>
            <a:ext cx="1752600"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sp>
        <p:nvSpPr>
          <p:cNvPr id="20" name="Freeform 19"/>
          <p:cNvSpPr/>
          <p:nvPr/>
        </p:nvSpPr>
        <p:spPr>
          <a:xfrm>
            <a:off x="4343401" y="5638801"/>
            <a:ext cx="3429000" cy="533400"/>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4419600" y="5715000"/>
            <a:ext cx="3429000" cy="533400"/>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4419600" y="5791200"/>
            <a:ext cx="3429000" cy="533400"/>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p:cNvSpPr/>
          <p:nvPr/>
        </p:nvSpPr>
        <p:spPr>
          <a:xfrm>
            <a:off x="4419600" y="5791200"/>
            <a:ext cx="3429000" cy="533400"/>
          </a:xfrm>
          <a:custGeom>
            <a:avLst/>
            <a:gdLst>
              <a:gd name="connsiteX0" fmla="*/ 0 w 4612943"/>
              <a:gd name="connsiteY0" fmla="*/ 67149 h 654003"/>
              <a:gd name="connsiteX1" fmla="*/ 3643952 w 4612943"/>
              <a:gd name="connsiteY1" fmla="*/ 53501 h 654003"/>
              <a:gd name="connsiteX2" fmla="*/ 4612943 w 4612943"/>
              <a:gd name="connsiteY2" fmla="*/ 654003 h 654003"/>
            </a:gdLst>
            <a:ahLst/>
            <a:cxnLst>
              <a:cxn ang="0">
                <a:pos x="connsiteX0" y="connsiteY0"/>
              </a:cxn>
              <a:cxn ang="0">
                <a:pos x="connsiteX1" y="connsiteY1"/>
              </a:cxn>
              <a:cxn ang="0">
                <a:pos x="connsiteX2" y="connsiteY2"/>
              </a:cxn>
            </a:cxnLst>
            <a:rect l="l" t="t" r="r" b="b"/>
            <a:pathLst>
              <a:path w="4612943" h="654003">
                <a:moveTo>
                  <a:pt x="0" y="67149"/>
                </a:moveTo>
                <a:cubicBezTo>
                  <a:pt x="1437564" y="11420"/>
                  <a:pt x="2875128" y="-44308"/>
                  <a:pt x="3643952" y="53501"/>
                </a:cubicBezTo>
                <a:cubicBezTo>
                  <a:pt x="4412776" y="151310"/>
                  <a:pt x="4453719" y="542546"/>
                  <a:pt x="4612943" y="654003"/>
                </a:cubicBezTo>
              </a:path>
            </a:pathLst>
          </a:cu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5759999"/>
      </p:ext>
    </p:extLst>
  </p:cSld>
  <p:clrMapOvr>
    <a:masterClrMapping/>
  </p:clrMapOvr>
  <mc:AlternateContent xmlns:mc="http://schemas.openxmlformats.org/markup-compatibility/2006" xmlns:p14="http://schemas.microsoft.com/office/powerpoint/2010/main">
    <mc:Choice Requires="p14">
      <p:transition spd="slow" p14:dur="2000">
        <p:randomBar dir="vert"/>
      </p:transition>
    </mc:Choice>
    <mc:Fallback xmlns="">
      <p:transition spd="slow">
        <p:randomBar dir="ver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dirty="0" smtClean="0">
                <a:solidFill>
                  <a:srgbClr val="FF0000"/>
                </a:solidFill>
              </a:rPr>
              <a:t>Understand the difference between analog and digital </a:t>
            </a:r>
            <a:r>
              <a:rPr lang="en-US" sz="3000" i="1" u="sng" dirty="0" smtClean="0">
                <a:solidFill>
                  <a:srgbClr val="FF0000"/>
                </a:solidFill>
              </a:rPr>
              <a:t>communications channels, </a:t>
            </a:r>
            <a:r>
              <a:rPr lang="en-US" sz="3000" i="1" u="sng" dirty="0" smtClean="0">
                <a:solidFill>
                  <a:schemeClr val="bg1">
                    <a:lumMod val="75000"/>
                  </a:schemeClr>
                </a:solidFill>
              </a:rPr>
              <a:t>and how they can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Analog</a:t>
            </a:r>
            <a:endParaRPr lang="en-US" dirty="0">
              <a:solidFill>
                <a:schemeClr val="tx1"/>
              </a:solidFill>
            </a:endParaRPr>
          </a:p>
          <a:p>
            <a:pPr marL="0" lvl="1" algn="l"/>
            <a:r>
              <a:rPr lang="en-US" sz="2400" dirty="0">
                <a:solidFill>
                  <a:schemeClr val="tx1"/>
                </a:solidFill>
              </a:rPr>
              <a:t>radio channels</a:t>
            </a:r>
          </a:p>
          <a:p>
            <a:pPr marL="0" lvl="1" algn="l"/>
            <a:endParaRPr lang="en-US" sz="2400" dirty="0">
              <a:solidFill>
                <a:schemeClr val="tx1"/>
              </a:solidFill>
            </a:endParaRPr>
          </a:p>
          <a:p>
            <a:pPr marL="0" lvl="1" algn="l"/>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Digital </a:t>
            </a:r>
            <a:endParaRPr lang="en-US" sz="2400" dirty="0">
              <a:solidFill>
                <a:schemeClr val="tx1"/>
              </a:solidFill>
            </a:endParaRPr>
          </a:p>
          <a:p>
            <a:pPr marL="0" lvl="1" algn="l"/>
            <a:r>
              <a:rPr lang="en-US" sz="2400" dirty="0">
                <a:solidFill>
                  <a:schemeClr val="tx1"/>
                </a:solidFill>
              </a:rPr>
              <a:t>radio channels</a:t>
            </a:r>
          </a:p>
          <a:p>
            <a:pPr marL="800100" lvl="2" indent="-342900" algn="l">
              <a:buFont typeface="Arial" pitchFamily="34" charset="0"/>
              <a:buChar char="•"/>
            </a:pPr>
            <a:endParaRPr lang="en-US" sz="2000" dirty="0">
              <a:solidFill>
                <a:schemeClr val="tx1"/>
              </a:solidFill>
            </a:endParaRPr>
          </a:p>
          <a:p>
            <a:pPr marL="0" lvl="1" algn="l"/>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6"/>
          <p:cNvSpPr/>
          <p:nvPr/>
        </p:nvSpPr>
        <p:spPr>
          <a:xfrm>
            <a:off x="2511188" y="3411940"/>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4897272" y="3429000"/>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620000" y="3430444"/>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362200" y="3048000"/>
            <a:ext cx="1500116" cy="369332"/>
          </a:xfrm>
          <a:prstGeom prst="rect">
            <a:avLst/>
          </a:prstGeom>
          <a:noFill/>
        </p:spPr>
        <p:txBody>
          <a:bodyPr wrap="square" rtlCol="0">
            <a:spAutoFit/>
          </a:bodyPr>
          <a:lstStyle/>
          <a:p>
            <a:r>
              <a:rPr lang="en-US" b="1" dirty="0" smtClean="0"/>
              <a:t>Spoken Voice</a:t>
            </a:r>
            <a:endParaRPr lang="en-US" b="1" dirty="0"/>
          </a:p>
        </p:txBody>
      </p:sp>
      <p:sp>
        <p:nvSpPr>
          <p:cNvPr id="11" name="TextBox 10"/>
          <p:cNvSpPr txBox="1"/>
          <p:nvPr/>
        </p:nvSpPr>
        <p:spPr>
          <a:xfrm>
            <a:off x="4495800" y="3048000"/>
            <a:ext cx="2033516" cy="369332"/>
          </a:xfrm>
          <a:prstGeom prst="rect">
            <a:avLst/>
          </a:prstGeom>
          <a:noFill/>
        </p:spPr>
        <p:txBody>
          <a:bodyPr wrap="square" rtlCol="0">
            <a:spAutoFit/>
          </a:bodyPr>
          <a:lstStyle/>
          <a:p>
            <a:r>
              <a:rPr lang="en-US" b="1" dirty="0" smtClean="0"/>
              <a:t>Radio Transmission</a:t>
            </a:r>
            <a:endParaRPr lang="en-US" b="1" dirty="0"/>
          </a:p>
        </p:txBody>
      </p:sp>
      <p:sp>
        <p:nvSpPr>
          <p:cNvPr id="12" name="TextBox 11"/>
          <p:cNvSpPr txBox="1"/>
          <p:nvPr/>
        </p:nvSpPr>
        <p:spPr>
          <a:xfrm>
            <a:off x="7796284" y="3048000"/>
            <a:ext cx="1119116" cy="369332"/>
          </a:xfrm>
          <a:prstGeom prst="rect">
            <a:avLst/>
          </a:prstGeom>
          <a:noFill/>
        </p:spPr>
        <p:txBody>
          <a:bodyPr wrap="square" rtlCol="0">
            <a:spAutoFit/>
          </a:bodyPr>
          <a:lstStyle/>
          <a:p>
            <a:r>
              <a:rPr lang="en-US" b="1" dirty="0" smtClean="0"/>
              <a:t>Listening</a:t>
            </a:r>
            <a:endParaRPr lang="en-US" b="1" dirty="0"/>
          </a:p>
        </p:txBody>
      </p:sp>
    </p:spTree>
    <p:extLst>
      <p:ext uri="{BB962C8B-B14F-4D97-AF65-F5344CB8AC3E}">
        <p14:creationId xmlns:p14="http://schemas.microsoft.com/office/powerpoint/2010/main" val="29668790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dirty="0" smtClean="0">
                <a:solidFill>
                  <a:srgbClr val="FF0000"/>
                </a:solidFill>
              </a:rPr>
              <a:t>Understand the difference between analog and digital </a:t>
            </a:r>
            <a:r>
              <a:rPr lang="en-US" sz="3000" i="1" u="sng" dirty="0" smtClean="0">
                <a:solidFill>
                  <a:srgbClr val="FF0000"/>
                </a:solidFill>
              </a:rPr>
              <a:t>communications channels</a:t>
            </a:r>
            <a:r>
              <a:rPr lang="en-US" sz="3000" i="1" u="sng" dirty="0" smtClean="0">
                <a:solidFill>
                  <a:schemeClr val="bg1">
                    <a:lumMod val="75000"/>
                  </a:schemeClr>
                </a:solidFill>
              </a:rPr>
              <a:t>, and how they can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Analog</a:t>
            </a:r>
            <a:endParaRPr lang="en-US" dirty="0">
              <a:solidFill>
                <a:schemeClr val="tx1"/>
              </a:solidFill>
            </a:endParaRPr>
          </a:p>
          <a:p>
            <a:pPr marL="0" lvl="1" algn="l"/>
            <a:r>
              <a:rPr lang="en-US" sz="2400" dirty="0">
                <a:solidFill>
                  <a:schemeClr val="tx1"/>
                </a:solidFill>
              </a:rPr>
              <a:t>radio channels</a:t>
            </a:r>
          </a:p>
          <a:p>
            <a:pPr marL="0" lvl="1" algn="l"/>
            <a:endParaRPr lang="en-US" sz="2400" dirty="0">
              <a:solidFill>
                <a:schemeClr val="tx1"/>
              </a:solidFill>
            </a:endParaRPr>
          </a:p>
          <a:p>
            <a:pPr marL="0" lvl="1" algn="l"/>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Digital </a:t>
            </a:r>
            <a:endParaRPr lang="en-US" sz="2400" dirty="0">
              <a:solidFill>
                <a:schemeClr val="tx1"/>
              </a:solidFill>
            </a:endParaRPr>
          </a:p>
          <a:p>
            <a:pPr marL="0" lvl="1" algn="l"/>
            <a:r>
              <a:rPr lang="en-US" sz="2400" dirty="0">
                <a:solidFill>
                  <a:schemeClr val="tx1"/>
                </a:solidFill>
              </a:rPr>
              <a:t>radio channels</a:t>
            </a:r>
          </a:p>
          <a:p>
            <a:pPr marL="800100" lvl="2" indent="-342900" algn="l">
              <a:buFont typeface="Arial" pitchFamily="34" charset="0"/>
              <a:buChar char="•"/>
            </a:pPr>
            <a:endParaRPr lang="en-US" sz="2000" dirty="0">
              <a:solidFill>
                <a:schemeClr val="tx1"/>
              </a:solidFill>
            </a:endParaRPr>
          </a:p>
          <a:p>
            <a:pPr marL="0" lvl="1" algn="l"/>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6"/>
          <p:cNvSpPr/>
          <p:nvPr/>
        </p:nvSpPr>
        <p:spPr>
          <a:xfrm>
            <a:off x="2511188" y="3411940"/>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4897272" y="3429000"/>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620000" y="3430444"/>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362200" y="3048000"/>
            <a:ext cx="1500116" cy="369332"/>
          </a:xfrm>
          <a:prstGeom prst="rect">
            <a:avLst/>
          </a:prstGeom>
          <a:noFill/>
        </p:spPr>
        <p:txBody>
          <a:bodyPr wrap="square" rtlCol="0">
            <a:spAutoFit/>
          </a:bodyPr>
          <a:lstStyle/>
          <a:p>
            <a:r>
              <a:rPr lang="en-US" b="1" dirty="0" smtClean="0"/>
              <a:t>Spoken Voice</a:t>
            </a:r>
            <a:endParaRPr lang="en-US" b="1" dirty="0"/>
          </a:p>
        </p:txBody>
      </p:sp>
      <p:sp>
        <p:nvSpPr>
          <p:cNvPr id="11" name="TextBox 10"/>
          <p:cNvSpPr txBox="1"/>
          <p:nvPr/>
        </p:nvSpPr>
        <p:spPr>
          <a:xfrm>
            <a:off x="4495800" y="3048000"/>
            <a:ext cx="2033516" cy="369332"/>
          </a:xfrm>
          <a:prstGeom prst="rect">
            <a:avLst/>
          </a:prstGeom>
          <a:noFill/>
        </p:spPr>
        <p:txBody>
          <a:bodyPr wrap="square" rtlCol="0">
            <a:spAutoFit/>
          </a:bodyPr>
          <a:lstStyle/>
          <a:p>
            <a:r>
              <a:rPr lang="en-US" b="1" dirty="0" smtClean="0"/>
              <a:t>Radio Transmission</a:t>
            </a:r>
            <a:endParaRPr lang="en-US" b="1" dirty="0"/>
          </a:p>
        </p:txBody>
      </p:sp>
      <p:sp>
        <p:nvSpPr>
          <p:cNvPr id="12" name="TextBox 11"/>
          <p:cNvSpPr txBox="1"/>
          <p:nvPr/>
        </p:nvSpPr>
        <p:spPr>
          <a:xfrm>
            <a:off x="7796284" y="3048000"/>
            <a:ext cx="1119116" cy="369332"/>
          </a:xfrm>
          <a:prstGeom prst="rect">
            <a:avLst/>
          </a:prstGeom>
          <a:noFill/>
        </p:spPr>
        <p:txBody>
          <a:bodyPr wrap="square" rtlCol="0">
            <a:spAutoFit/>
          </a:bodyPr>
          <a:lstStyle/>
          <a:p>
            <a:r>
              <a:rPr lang="en-US" b="1" dirty="0" smtClean="0"/>
              <a:t>Listening</a:t>
            </a:r>
            <a:endParaRPr lang="en-US" b="1" dirty="0"/>
          </a:p>
        </p:txBody>
      </p:sp>
      <p:sp>
        <p:nvSpPr>
          <p:cNvPr id="13" name="Freeform 12"/>
          <p:cNvSpPr/>
          <p:nvPr/>
        </p:nvSpPr>
        <p:spPr>
          <a:xfrm>
            <a:off x="2535072" y="5183044"/>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4467196"/>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dirty="0" smtClean="0">
                <a:solidFill>
                  <a:srgbClr val="FF0000"/>
                </a:solidFill>
              </a:rPr>
              <a:t>Understand the difference between analog and digital </a:t>
            </a:r>
            <a:r>
              <a:rPr lang="en-US" sz="3000" i="1" u="sng" dirty="0" smtClean="0">
                <a:solidFill>
                  <a:srgbClr val="FF0000"/>
                </a:solidFill>
              </a:rPr>
              <a:t>communications channels</a:t>
            </a:r>
            <a:r>
              <a:rPr lang="en-US" sz="3000" i="1" u="sng" dirty="0" smtClean="0">
                <a:solidFill>
                  <a:schemeClr val="bg1">
                    <a:lumMod val="75000"/>
                  </a:schemeClr>
                </a:solidFill>
              </a:rPr>
              <a:t>, and how they can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Analog</a:t>
            </a:r>
            <a:endParaRPr lang="en-US" dirty="0">
              <a:solidFill>
                <a:schemeClr val="tx1"/>
              </a:solidFill>
            </a:endParaRPr>
          </a:p>
          <a:p>
            <a:pPr marL="0" lvl="1" algn="l"/>
            <a:r>
              <a:rPr lang="en-US" sz="2400" dirty="0">
                <a:solidFill>
                  <a:schemeClr val="tx1"/>
                </a:solidFill>
              </a:rPr>
              <a:t>radio channels</a:t>
            </a:r>
          </a:p>
          <a:p>
            <a:pPr marL="0" lvl="1" algn="l"/>
            <a:endParaRPr lang="en-US" sz="2400" dirty="0">
              <a:solidFill>
                <a:schemeClr val="tx1"/>
              </a:solidFill>
            </a:endParaRPr>
          </a:p>
          <a:p>
            <a:pPr marL="0" lvl="1" algn="l"/>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Digital </a:t>
            </a:r>
            <a:endParaRPr lang="en-US" sz="2400" dirty="0">
              <a:solidFill>
                <a:schemeClr val="tx1"/>
              </a:solidFill>
            </a:endParaRPr>
          </a:p>
          <a:p>
            <a:pPr marL="0" lvl="1" algn="l"/>
            <a:r>
              <a:rPr lang="en-US" sz="2400" dirty="0">
                <a:solidFill>
                  <a:schemeClr val="tx1"/>
                </a:solidFill>
              </a:rPr>
              <a:t>radio channels</a:t>
            </a:r>
          </a:p>
          <a:p>
            <a:pPr marL="800100" lvl="2" indent="-342900" algn="l">
              <a:buFont typeface="Arial" pitchFamily="34" charset="0"/>
              <a:buChar char="•"/>
            </a:pPr>
            <a:endParaRPr lang="en-US" sz="2000" dirty="0">
              <a:solidFill>
                <a:schemeClr val="tx1"/>
              </a:solidFill>
            </a:endParaRPr>
          </a:p>
          <a:p>
            <a:pPr marL="0" lvl="1" algn="l"/>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6"/>
          <p:cNvSpPr/>
          <p:nvPr/>
        </p:nvSpPr>
        <p:spPr>
          <a:xfrm>
            <a:off x="2511188" y="3411940"/>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4897272" y="3429000"/>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620000" y="3430444"/>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362200" y="3048000"/>
            <a:ext cx="1500116" cy="369332"/>
          </a:xfrm>
          <a:prstGeom prst="rect">
            <a:avLst/>
          </a:prstGeom>
          <a:noFill/>
        </p:spPr>
        <p:txBody>
          <a:bodyPr wrap="square" rtlCol="0">
            <a:spAutoFit/>
          </a:bodyPr>
          <a:lstStyle/>
          <a:p>
            <a:r>
              <a:rPr lang="en-US" b="1" dirty="0" smtClean="0"/>
              <a:t>Spoken Voice</a:t>
            </a:r>
            <a:endParaRPr lang="en-US" b="1" dirty="0"/>
          </a:p>
        </p:txBody>
      </p:sp>
      <p:sp>
        <p:nvSpPr>
          <p:cNvPr id="11" name="TextBox 10"/>
          <p:cNvSpPr txBox="1"/>
          <p:nvPr/>
        </p:nvSpPr>
        <p:spPr>
          <a:xfrm>
            <a:off x="4495800" y="3048000"/>
            <a:ext cx="2033516" cy="369332"/>
          </a:xfrm>
          <a:prstGeom prst="rect">
            <a:avLst/>
          </a:prstGeom>
          <a:noFill/>
        </p:spPr>
        <p:txBody>
          <a:bodyPr wrap="square" rtlCol="0">
            <a:spAutoFit/>
          </a:bodyPr>
          <a:lstStyle/>
          <a:p>
            <a:r>
              <a:rPr lang="en-US" b="1" dirty="0" smtClean="0"/>
              <a:t>Radio Transmission</a:t>
            </a:r>
            <a:endParaRPr lang="en-US" b="1" dirty="0"/>
          </a:p>
        </p:txBody>
      </p:sp>
      <p:sp>
        <p:nvSpPr>
          <p:cNvPr id="12" name="TextBox 11"/>
          <p:cNvSpPr txBox="1"/>
          <p:nvPr/>
        </p:nvSpPr>
        <p:spPr>
          <a:xfrm>
            <a:off x="7796284" y="3048000"/>
            <a:ext cx="1119116" cy="369332"/>
          </a:xfrm>
          <a:prstGeom prst="rect">
            <a:avLst/>
          </a:prstGeom>
          <a:noFill/>
        </p:spPr>
        <p:txBody>
          <a:bodyPr wrap="square" rtlCol="0">
            <a:spAutoFit/>
          </a:bodyPr>
          <a:lstStyle/>
          <a:p>
            <a:r>
              <a:rPr lang="en-US" b="1" dirty="0" smtClean="0"/>
              <a:t>Listening</a:t>
            </a:r>
            <a:endParaRPr lang="en-US" b="1" dirty="0"/>
          </a:p>
        </p:txBody>
      </p:sp>
      <p:sp>
        <p:nvSpPr>
          <p:cNvPr id="13" name="Freeform 12"/>
          <p:cNvSpPr/>
          <p:nvPr/>
        </p:nvSpPr>
        <p:spPr>
          <a:xfrm>
            <a:off x="2535072" y="5183044"/>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595884" y="4953000"/>
            <a:ext cx="280916" cy="1754326"/>
          </a:xfrm>
          <a:prstGeom prst="rect">
            <a:avLst/>
          </a:prstGeom>
          <a:noFill/>
        </p:spPr>
        <p:txBody>
          <a:bodyPr wrap="square" rtlCol="0">
            <a:spAutoFit/>
          </a:bodyPr>
          <a:lstStyle/>
          <a:p>
            <a:r>
              <a:rPr lang="en-US" b="1" dirty="0" smtClean="0"/>
              <a:t>Encode</a:t>
            </a:r>
            <a:endParaRPr lang="en-US" b="1" dirty="0"/>
          </a:p>
        </p:txBody>
      </p:sp>
      <p:sp>
        <p:nvSpPr>
          <p:cNvPr id="16" name="TextBox 15"/>
          <p:cNvSpPr txBox="1"/>
          <p:nvPr/>
        </p:nvSpPr>
        <p:spPr>
          <a:xfrm>
            <a:off x="6096000" y="4953000"/>
            <a:ext cx="280916" cy="1754326"/>
          </a:xfrm>
          <a:prstGeom prst="rect">
            <a:avLst/>
          </a:prstGeom>
          <a:noFill/>
        </p:spPr>
        <p:txBody>
          <a:bodyPr wrap="square" rtlCol="0">
            <a:spAutoFit/>
          </a:bodyPr>
          <a:lstStyle/>
          <a:p>
            <a:r>
              <a:rPr lang="en-US" b="1" dirty="0" smtClean="0"/>
              <a:t>Decode</a:t>
            </a:r>
            <a:endParaRPr lang="en-US" b="1" dirty="0"/>
          </a:p>
        </p:txBody>
      </p:sp>
      <p:sp>
        <p:nvSpPr>
          <p:cNvPr id="17" name="TextBox 16"/>
          <p:cNvSpPr txBox="1"/>
          <p:nvPr/>
        </p:nvSpPr>
        <p:spPr>
          <a:xfrm>
            <a:off x="4824484" y="5269468"/>
            <a:ext cx="1423916" cy="1200329"/>
          </a:xfrm>
          <a:prstGeom prst="rect">
            <a:avLst/>
          </a:prstGeom>
          <a:noFill/>
        </p:spPr>
        <p:txBody>
          <a:bodyPr wrap="square" rtlCol="0">
            <a:spAutoFit/>
          </a:bodyPr>
          <a:lstStyle/>
          <a:p>
            <a:r>
              <a:rPr lang="en-US" b="1" dirty="0" smtClean="0">
                <a:solidFill>
                  <a:schemeClr val="accent6">
                    <a:lumMod val="75000"/>
                  </a:schemeClr>
                </a:solidFill>
              </a:rPr>
              <a:t>1000101110100100010100100101001010010101</a:t>
            </a:r>
            <a:endParaRPr lang="en-US" b="1" dirty="0">
              <a:solidFill>
                <a:schemeClr val="accent6">
                  <a:lumMod val="75000"/>
                </a:schemeClr>
              </a:solidFill>
            </a:endParaRPr>
          </a:p>
        </p:txBody>
      </p:sp>
    </p:spTree>
    <p:extLst>
      <p:ext uri="{BB962C8B-B14F-4D97-AF65-F5344CB8AC3E}">
        <p14:creationId xmlns:p14="http://schemas.microsoft.com/office/powerpoint/2010/main" val="180553804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dirty="0" smtClean="0">
                <a:solidFill>
                  <a:srgbClr val="FF0000"/>
                </a:solidFill>
              </a:rPr>
              <a:t>Understand the difference between analog and digital </a:t>
            </a:r>
            <a:r>
              <a:rPr lang="en-US" sz="3000" i="1" u="sng" dirty="0" smtClean="0">
                <a:solidFill>
                  <a:srgbClr val="FF0000"/>
                </a:solidFill>
              </a:rPr>
              <a:t>communications channels</a:t>
            </a:r>
            <a:r>
              <a:rPr lang="en-US" sz="3000" i="1" u="sng" dirty="0" smtClean="0">
                <a:solidFill>
                  <a:schemeClr val="bg1">
                    <a:lumMod val="75000"/>
                  </a:schemeClr>
                </a:solidFill>
              </a:rPr>
              <a:t>, and how they can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Analog</a:t>
            </a:r>
            <a:endParaRPr lang="en-US" dirty="0">
              <a:solidFill>
                <a:schemeClr val="tx1"/>
              </a:solidFill>
            </a:endParaRPr>
          </a:p>
          <a:p>
            <a:pPr marL="0" lvl="1" algn="l"/>
            <a:r>
              <a:rPr lang="en-US" sz="2400" dirty="0">
                <a:solidFill>
                  <a:schemeClr val="tx1"/>
                </a:solidFill>
              </a:rPr>
              <a:t>radio channels</a:t>
            </a:r>
          </a:p>
          <a:p>
            <a:pPr marL="0" lvl="1" algn="l"/>
            <a:endParaRPr lang="en-US" sz="2400" dirty="0">
              <a:solidFill>
                <a:schemeClr val="tx1"/>
              </a:solidFill>
            </a:endParaRPr>
          </a:p>
          <a:p>
            <a:pPr marL="0" lvl="1" algn="l"/>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Digital </a:t>
            </a:r>
            <a:endParaRPr lang="en-US" sz="2400" dirty="0">
              <a:solidFill>
                <a:schemeClr val="tx1"/>
              </a:solidFill>
            </a:endParaRPr>
          </a:p>
          <a:p>
            <a:pPr marL="0" lvl="1" algn="l"/>
            <a:r>
              <a:rPr lang="en-US" sz="2400" dirty="0">
                <a:solidFill>
                  <a:schemeClr val="tx1"/>
                </a:solidFill>
              </a:rPr>
              <a:t>radio channels</a:t>
            </a:r>
          </a:p>
          <a:p>
            <a:pPr marL="800100" lvl="2" indent="-342900" algn="l">
              <a:buFont typeface="Arial" pitchFamily="34" charset="0"/>
              <a:buChar char="•"/>
            </a:pPr>
            <a:endParaRPr lang="en-US" sz="2000" dirty="0">
              <a:solidFill>
                <a:schemeClr val="tx1"/>
              </a:solidFill>
            </a:endParaRPr>
          </a:p>
          <a:p>
            <a:pPr marL="0" lvl="1" algn="l"/>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6"/>
          <p:cNvSpPr/>
          <p:nvPr/>
        </p:nvSpPr>
        <p:spPr>
          <a:xfrm>
            <a:off x="2511188" y="3411940"/>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4897272" y="3429000"/>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7620000" y="3430444"/>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362200" y="3048000"/>
            <a:ext cx="1500116" cy="369332"/>
          </a:xfrm>
          <a:prstGeom prst="rect">
            <a:avLst/>
          </a:prstGeom>
          <a:noFill/>
        </p:spPr>
        <p:txBody>
          <a:bodyPr wrap="square" rtlCol="0">
            <a:spAutoFit/>
          </a:bodyPr>
          <a:lstStyle/>
          <a:p>
            <a:r>
              <a:rPr lang="en-US" b="1" dirty="0" smtClean="0"/>
              <a:t>Spoken Voice</a:t>
            </a:r>
            <a:endParaRPr lang="en-US" b="1" dirty="0"/>
          </a:p>
        </p:txBody>
      </p:sp>
      <p:sp>
        <p:nvSpPr>
          <p:cNvPr id="11" name="TextBox 10"/>
          <p:cNvSpPr txBox="1"/>
          <p:nvPr/>
        </p:nvSpPr>
        <p:spPr>
          <a:xfrm>
            <a:off x="4495800" y="3048000"/>
            <a:ext cx="2033516" cy="369332"/>
          </a:xfrm>
          <a:prstGeom prst="rect">
            <a:avLst/>
          </a:prstGeom>
          <a:noFill/>
        </p:spPr>
        <p:txBody>
          <a:bodyPr wrap="square" rtlCol="0">
            <a:spAutoFit/>
          </a:bodyPr>
          <a:lstStyle/>
          <a:p>
            <a:r>
              <a:rPr lang="en-US" b="1" dirty="0" smtClean="0"/>
              <a:t>Radio Transmission</a:t>
            </a:r>
            <a:endParaRPr lang="en-US" b="1" dirty="0"/>
          </a:p>
        </p:txBody>
      </p:sp>
      <p:sp>
        <p:nvSpPr>
          <p:cNvPr id="12" name="TextBox 11"/>
          <p:cNvSpPr txBox="1"/>
          <p:nvPr/>
        </p:nvSpPr>
        <p:spPr>
          <a:xfrm>
            <a:off x="7796284" y="3048000"/>
            <a:ext cx="1119116" cy="369332"/>
          </a:xfrm>
          <a:prstGeom prst="rect">
            <a:avLst/>
          </a:prstGeom>
          <a:noFill/>
        </p:spPr>
        <p:txBody>
          <a:bodyPr wrap="square" rtlCol="0">
            <a:spAutoFit/>
          </a:bodyPr>
          <a:lstStyle/>
          <a:p>
            <a:r>
              <a:rPr lang="en-US" b="1" dirty="0" smtClean="0"/>
              <a:t>Listening</a:t>
            </a:r>
            <a:endParaRPr lang="en-US" b="1" dirty="0"/>
          </a:p>
        </p:txBody>
      </p:sp>
      <p:sp>
        <p:nvSpPr>
          <p:cNvPr id="13" name="Freeform 12"/>
          <p:cNvSpPr/>
          <p:nvPr/>
        </p:nvSpPr>
        <p:spPr>
          <a:xfrm>
            <a:off x="2535072" y="5183044"/>
            <a:ext cx="1351128" cy="1370156"/>
          </a:xfrm>
          <a:custGeom>
            <a:avLst/>
            <a:gdLst>
              <a:gd name="connsiteX0" fmla="*/ 0 w 1351128"/>
              <a:gd name="connsiteY0" fmla="*/ 955344 h 1370156"/>
              <a:gd name="connsiteX1" fmla="*/ 13648 w 1351128"/>
              <a:gd name="connsiteY1" fmla="*/ 409433 h 1370156"/>
              <a:gd name="connsiteX2" fmla="*/ 54591 w 1351128"/>
              <a:gd name="connsiteY2" fmla="*/ 327547 h 1370156"/>
              <a:gd name="connsiteX3" fmla="*/ 177421 w 1351128"/>
              <a:gd name="connsiteY3" fmla="*/ 259308 h 1370156"/>
              <a:gd name="connsiteX4" fmla="*/ 245660 w 1351128"/>
              <a:gd name="connsiteY4" fmla="*/ 272956 h 1370156"/>
              <a:gd name="connsiteX5" fmla="*/ 259308 w 1351128"/>
              <a:gd name="connsiteY5" fmla="*/ 887105 h 1370156"/>
              <a:gd name="connsiteX6" fmla="*/ 286603 w 1351128"/>
              <a:gd name="connsiteY6" fmla="*/ 1187356 h 1370156"/>
              <a:gd name="connsiteX7" fmla="*/ 464024 w 1351128"/>
              <a:gd name="connsiteY7" fmla="*/ 1173708 h 1370156"/>
              <a:gd name="connsiteX8" fmla="*/ 477672 w 1351128"/>
              <a:gd name="connsiteY8" fmla="*/ 1119117 h 1370156"/>
              <a:gd name="connsiteX9" fmla="*/ 491319 w 1351128"/>
              <a:gd name="connsiteY9" fmla="*/ 627797 h 1370156"/>
              <a:gd name="connsiteX10" fmla="*/ 518615 w 1351128"/>
              <a:gd name="connsiteY10" fmla="*/ 423081 h 1370156"/>
              <a:gd name="connsiteX11" fmla="*/ 545911 w 1351128"/>
              <a:gd name="connsiteY11" fmla="*/ 382138 h 1370156"/>
              <a:gd name="connsiteX12" fmla="*/ 586854 w 1351128"/>
              <a:gd name="connsiteY12" fmla="*/ 368490 h 1370156"/>
              <a:gd name="connsiteX13" fmla="*/ 682388 w 1351128"/>
              <a:gd name="connsiteY13" fmla="*/ 382138 h 1370156"/>
              <a:gd name="connsiteX14" fmla="*/ 696036 w 1351128"/>
              <a:gd name="connsiteY14" fmla="*/ 1091821 h 1370156"/>
              <a:gd name="connsiteX15" fmla="*/ 750627 w 1351128"/>
              <a:gd name="connsiteY15" fmla="*/ 1160060 h 1370156"/>
              <a:gd name="connsiteX16" fmla="*/ 900752 w 1351128"/>
              <a:gd name="connsiteY16" fmla="*/ 1146412 h 1370156"/>
              <a:gd name="connsiteX17" fmla="*/ 914400 w 1351128"/>
              <a:gd name="connsiteY17" fmla="*/ 81887 h 1370156"/>
              <a:gd name="connsiteX18" fmla="*/ 928048 w 1351128"/>
              <a:gd name="connsiteY18" fmla="*/ 40944 h 1370156"/>
              <a:gd name="connsiteX19" fmla="*/ 1009934 w 1351128"/>
              <a:gd name="connsiteY19" fmla="*/ 0 h 1370156"/>
              <a:gd name="connsiteX20" fmla="*/ 1064525 w 1351128"/>
              <a:gd name="connsiteY20" fmla="*/ 232012 h 1370156"/>
              <a:gd name="connsiteX21" fmla="*/ 1091821 w 1351128"/>
              <a:gd name="connsiteY21" fmla="*/ 313899 h 1370156"/>
              <a:gd name="connsiteX22" fmla="*/ 1105469 w 1351128"/>
              <a:gd name="connsiteY22" fmla="*/ 1282890 h 1370156"/>
              <a:gd name="connsiteX23" fmla="*/ 1323833 w 1351128"/>
              <a:gd name="connsiteY23" fmla="*/ 1228299 h 1370156"/>
              <a:gd name="connsiteX24" fmla="*/ 1351128 w 1351128"/>
              <a:gd name="connsiteY24" fmla="*/ 1173708 h 1370156"/>
              <a:gd name="connsiteX25" fmla="*/ 1337481 w 1351128"/>
              <a:gd name="connsiteY25" fmla="*/ 873457 h 1370156"/>
              <a:gd name="connsiteX26" fmla="*/ 1323833 w 1351128"/>
              <a:gd name="connsiteY26" fmla="*/ 818866 h 1370156"/>
              <a:gd name="connsiteX27" fmla="*/ 1323833 w 1351128"/>
              <a:gd name="connsiteY27" fmla="*/ 627797 h 13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51128" h="1370156">
                <a:moveTo>
                  <a:pt x="0" y="955344"/>
                </a:moveTo>
                <a:cubicBezTo>
                  <a:pt x="4549" y="773374"/>
                  <a:pt x="5191" y="591264"/>
                  <a:pt x="13648" y="409433"/>
                </a:cubicBezTo>
                <a:cubicBezTo>
                  <a:pt x="14651" y="387869"/>
                  <a:pt x="39648" y="340622"/>
                  <a:pt x="54591" y="327547"/>
                </a:cubicBezTo>
                <a:cubicBezTo>
                  <a:pt x="112348" y="277010"/>
                  <a:pt x="121187" y="278053"/>
                  <a:pt x="177421" y="259308"/>
                </a:cubicBezTo>
                <a:cubicBezTo>
                  <a:pt x="200167" y="263857"/>
                  <a:pt x="242660" y="249954"/>
                  <a:pt x="245660" y="272956"/>
                </a:cubicBezTo>
                <a:cubicBezTo>
                  <a:pt x="272145" y="476003"/>
                  <a:pt x="252371" y="682456"/>
                  <a:pt x="259308" y="887105"/>
                </a:cubicBezTo>
                <a:cubicBezTo>
                  <a:pt x="263846" y="1020983"/>
                  <a:pt x="271768" y="1068680"/>
                  <a:pt x="286603" y="1187356"/>
                </a:cubicBezTo>
                <a:cubicBezTo>
                  <a:pt x="345743" y="1182807"/>
                  <a:pt x="408165" y="1193658"/>
                  <a:pt x="464024" y="1173708"/>
                </a:cubicBezTo>
                <a:cubicBezTo>
                  <a:pt x="481688" y="1167399"/>
                  <a:pt x="476735" y="1137851"/>
                  <a:pt x="477672" y="1119117"/>
                </a:cubicBezTo>
                <a:cubicBezTo>
                  <a:pt x="485853" y="955485"/>
                  <a:pt x="484499" y="791491"/>
                  <a:pt x="491319" y="627797"/>
                </a:cubicBezTo>
                <a:cubicBezTo>
                  <a:pt x="492705" y="594534"/>
                  <a:pt x="491177" y="477955"/>
                  <a:pt x="518615" y="423081"/>
                </a:cubicBezTo>
                <a:cubicBezTo>
                  <a:pt x="525951" y="408410"/>
                  <a:pt x="533103" y="392385"/>
                  <a:pt x="545911" y="382138"/>
                </a:cubicBezTo>
                <a:cubicBezTo>
                  <a:pt x="557145" y="373151"/>
                  <a:pt x="573206" y="373039"/>
                  <a:pt x="586854" y="368490"/>
                </a:cubicBezTo>
                <a:cubicBezTo>
                  <a:pt x="618699" y="373039"/>
                  <a:pt x="677587" y="350330"/>
                  <a:pt x="682388" y="382138"/>
                </a:cubicBezTo>
                <a:cubicBezTo>
                  <a:pt x="717702" y="616093"/>
                  <a:pt x="687438" y="855373"/>
                  <a:pt x="696036" y="1091821"/>
                </a:cubicBezTo>
                <a:cubicBezTo>
                  <a:pt x="697674" y="1136860"/>
                  <a:pt x="717322" y="1137856"/>
                  <a:pt x="750627" y="1160060"/>
                </a:cubicBezTo>
                <a:cubicBezTo>
                  <a:pt x="800669" y="1155511"/>
                  <a:pt x="893206" y="1196090"/>
                  <a:pt x="900752" y="1146412"/>
                </a:cubicBezTo>
                <a:cubicBezTo>
                  <a:pt x="954045" y="795566"/>
                  <a:pt x="905640" y="436650"/>
                  <a:pt x="914400" y="81887"/>
                </a:cubicBezTo>
                <a:cubicBezTo>
                  <a:pt x="914755" y="67505"/>
                  <a:pt x="919061" y="52178"/>
                  <a:pt x="928048" y="40944"/>
                </a:cubicBezTo>
                <a:cubicBezTo>
                  <a:pt x="947290" y="16892"/>
                  <a:pt x="982962" y="8991"/>
                  <a:pt x="1009934" y="0"/>
                </a:cubicBezTo>
                <a:cubicBezTo>
                  <a:pt x="1123618" y="37895"/>
                  <a:pt x="1031972" y="-6713"/>
                  <a:pt x="1064525" y="232012"/>
                </a:cubicBezTo>
                <a:cubicBezTo>
                  <a:pt x="1068412" y="260520"/>
                  <a:pt x="1091821" y="313899"/>
                  <a:pt x="1091821" y="313899"/>
                </a:cubicBezTo>
                <a:cubicBezTo>
                  <a:pt x="1096370" y="636896"/>
                  <a:pt x="1037785" y="967031"/>
                  <a:pt x="1105469" y="1282890"/>
                </a:cubicBezTo>
                <a:cubicBezTo>
                  <a:pt x="1150218" y="1491720"/>
                  <a:pt x="1302908" y="1264918"/>
                  <a:pt x="1323833" y="1228299"/>
                </a:cubicBezTo>
                <a:cubicBezTo>
                  <a:pt x="1333927" y="1210635"/>
                  <a:pt x="1342030" y="1191905"/>
                  <a:pt x="1351128" y="1173708"/>
                </a:cubicBezTo>
                <a:cubicBezTo>
                  <a:pt x="1346579" y="1073624"/>
                  <a:pt x="1345165" y="973349"/>
                  <a:pt x="1337481" y="873457"/>
                </a:cubicBezTo>
                <a:cubicBezTo>
                  <a:pt x="1336042" y="854755"/>
                  <a:pt x="1324873" y="837594"/>
                  <a:pt x="1323833" y="818866"/>
                </a:cubicBezTo>
                <a:cubicBezTo>
                  <a:pt x="1320300" y="755274"/>
                  <a:pt x="1323833" y="691487"/>
                  <a:pt x="1323833" y="62779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595884" y="4953000"/>
            <a:ext cx="280916" cy="1754326"/>
          </a:xfrm>
          <a:prstGeom prst="rect">
            <a:avLst/>
          </a:prstGeom>
          <a:noFill/>
        </p:spPr>
        <p:txBody>
          <a:bodyPr wrap="square" rtlCol="0">
            <a:spAutoFit/>
          </a:bodyPr>
          <a:lstStyle/>
          <a:p>
            <a:r>
              <a:rPr lang="en-US" b="1" dirty="0" smtClean="0"/>
              <a:t>Encode</a:t>
            </a:r>
            <a:endParaRPr lang="en-US" b="1" dirty="0"/>
          </a:p>
        </p:txBody>
      </p:sp>
      <p:sp>
        <p:nvSpPr>
          <p:cNvPr id="16" name="TextBox 15"/>
          <p:cNvSpPr txBox="1"/>
          <p:nvPr/>
        </p:nvSpPr>
        <p:spPr>
          <a:xfrm>
            <a:off x="6096000" y="4953000"/>
            <a:ext cx="280916" cy="1754326"/>
          </a:xfrm>
          <a:prstGeom prst="rect">
            <a:avLst/>
          </a:prstGeom>
          <a:noFill/>
        </p:spPr>
        <p:txBody>
          <a:bodyPr wrap="square" rtlCol="0">
            <a:spAutoFit/>
          </a:bodyPr>
          <a:lstStyle/>
          <a:p>
            <a:r>
              <a:rPr lang="en-US" b="1" dirty="0" smtClean="0"/>
              <a:t>Decode</a:t>
            </a:r>
            <a:endParaRPr lang="en-US" b="1" dirty="0"/>
          </a:p>
        </p:txBody>
      </p:sp>
      <p:sp>
        <p:nvSpPr>
          <p:cNvPr id="17" name="TextBox 16"/>
          <p:cNvSpPr txBox="1"/>
          <p:nvPr/>
        </p:nvSpPr>
        <p:spPr>
          <a:xfrm>
            <a:off x="4824484" y="5269468"/>
            <a:ext cx="1423916" cy="1200329"/>
          </a:xfrm>
          <a:prstGeom prst="rect">
            <a:avLst/>
          </a:prstGeom>
          <a:noFill/>
        </p:spPr>
        <p:txBody>
          <a:bodyPr wrap="square" rtlCol="0">
            <a:spAutoFit/>
          </a:bodyPr>
          <a:lstStyle/>
          <a:p>
            <a:r>
              <a:rPr lang="en-US" b="1" dirty="0" smtClean="0">
                <a:solidFill>
                  <a:schemeClr val="accent6">
                    <a:lumMod val="75000"/>
                  </a:schemeClr>
                </a:solidFill>
              </a:rPr>
              <a:t>1000101110100100010100100101001010010101</a:t>
            </a:r>
            <a:endParaRPr lang="en-US" b="1" dirty="0">
              <a:solidFill>
                <a:schemeClr val="accent6">
                  <a:lumMod val="75000"/>
                </a:schemeClr>
              </a:solidFill>
            </a:endParaRPr>
          </a:p>
        </p:txBody>
      </p:sp>
      <p:cxnSp>
        <p:nvCxnSpPr>
          <p:cNvPr id="21" name="Straight Connector 20"/>
          <p:cNvCxnSpPr/>
          <p:nvPr/>
        </p:nvCxnSpPr>
        <p:spPr>
          <a:xfrm flipV="1">
            <a:off x="7543800" y="5410200"/>
            <a:ext cx="0" cy="76200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7543800" y="5410200"/>
            <a:ext cx="252484"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7772400" y="5410201"/>
            <a:ext cx="0" cy="914399"/>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7772400" y="6324600"/>
            <a:ext cx="252484"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8001000" y="5562600"/>
            <a:ext cx="0" cy="76200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7977116" y="5562600"/>
            <a:ext cx="252484"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8229600" y="5562600"/>
            <a:ext cx="0" cy="76200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8229600" y="6324600"/>
            <a:ext cx="252484"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8458200" y="5183044"/>
            <a:ext cx="0" cy="1141556"/>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H="1">
            <a:off x="8458200" y="5181600"/>
            <a:ext cx="252484"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8686800" y="5181600"/>
            <a:ext cx="0" cy="137160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8686800" y="6553200"/>
            <a:ext cx="252484"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8915400" y="5791200"/>
            <a:ext cx="0" cy="76200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819845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05000"/>
            <a:ext cx="8763000" cy="5105400"/>
          </a:xfrm>
        </p:spPr>
        <p:txBody>
          <a:bodyPr>
            <a:normAutofit/>
          </a:bodyPr>
          <a:lstStyle/>
          <a:p>
            <a:pPr algn="l"/>
            <a:r>
              <a:rPr lang="en-US" sz="3000" i="1" dirty="0" smtClean="0">
                <a:solidFill>
                  <a:srgbClr val="FF0000"/>
                </a:solidFill>
              </a:rPr>
              <a:t>Understand the difference between analog and digital </a:t>
            </a:r>
            <a:r>
              <a:rPr lang="en-US" sz="3000" i="1" u="sng" dirty="0" smtClean="0">
                <a:solidFill>
                  <a:srgbClr val="FF0000"/>
                </a:solidFill>
              </a:rPr>
              <a:t>communications channels, and how they can affect you</a:t>
            </a:r>
          </a:p>
          <a:p>
            <a:pPr marL="342900" indent="-342900" algn="l">
              <a:buFont typeface="Arial" pitchFamily="34" charset="0"/>
              <a:buChar char="•"/>
            </a:pPr>
            <a:endParaRPr lang="en-US" sz="1100" dirty="0" smtClean="0">
              <a:solidFill>
                <a:schemeClr val="tx1"/>
              </a:solidFill>
            </a:endParaRPr>
          </a:p>
          <a:p>
            <a:pPr marL="0" lvl="1" algn="l"/>
            <a:r>
              <a:rPr lang="en-US" sz="2400" dirty="0" smtClean="0">
                <a:solidFill>
                  <a:schemeClr val="tx1"/>
                </a:solidFill>
              </a:rPr>
              <a:t> </a:t>
            </a:r>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Analog</a:t>
            </a:r>
            <a:endParaRPr lang="en-US" dirty="0">
              <a:solidFill>
                <a:schemeClr val="tx1"/>
              </a:solidFill>
            </a:endParaRPr>
          </a:p>
          <a:p>
            <a:pPr marL="0" lvl="1" algn="l"/>
            <a:r>
              <a:rPr lang="en-US" sz="2400" dirty="0">
                <a:solidFill>
                  <a:schemeClr val="tx1"/>
                </a:solidFill>
              </a:rPr>
              <a:t>radio channels</a:t>
            </a:r>
          </a:p>
          <a:p>
            <a:pPr marL="0" lvl="1" algn="l"/>
            <a:endParaRPr lang="en-US" sz="2400" dirty="0">
              <a:solidFill>
                <a:schemeClr val="tx1"/>
              </a:solidFill>
            </a:endParaRPr>
          </a:p>
          <a:p>
            <a:pPr marL="0" lvl="1" algn="l"/>
            <a:endParaRPr lang="en-US" sz="2400" dirty="0">
              <a:solidFill>
                <a:schemeClr val="tx1"/>
              </a:solidFill>
            </a:endParaRPr>
          </a:p>
          <a:p>
            <a:pPr marL="0" lvl="1" algn="l"/>
            <a:r>
              <a:rPr lang="en-US" sz="2400" dirty="0">
                <a:solidFill>
                  <a:schemeClr val="tx1"/>
                </a:solidFill>
              </a:rPr>
              <a:t> </a:t>
            </a:r>
            <a:r>
              <a:rPr lang="en-US" sz="2400" dirty="0" smtClean="0">
                <a:solidFill>
                  <a:schemeClr val="tx1"/>
                </a:solidFill>
              </a:rPr>
              <a:t>      Digital </a:t>
            </a:r>
            <a:endParaRPr lang="en-US" sz="2400" dirty="0">
              <a:solidFill>
                <a:schemeClr val="tx1"/>
              </a:solidFill>
            </a:endParaRPr>
          </a:p>
          <a:p>
            <a:pPr marL="0" lvl="1" algn="l"/>
            <a:r>
              <a:rPr lang="en-US" sz="2400" dirty="0">
                <a:solidFill>
                  <a:schemeClr val="tx1"/>
                </a:solidFill>
              </a:rPr>
              <a:t>radio channels</a:t>
            </a:r>
          </a:p>
          <a:p>
            <a:pPr marL="800100" lvl="2" indent="-342900" algn="l">
              <a:buFont typeface="Arial" pitchFamily="34" charset="0"/>
              <a:buChar char="•"/>
            </a:pPr>
            <a:endParaRPr lang="en-US" sz="2000" dirty="0">
              <a:solidFill>
                <a:schemeClr val="tx1"/>
              </a:solidFill>
            </a:endParaRPr>
          </a:p>
          <a:p>
            <a:pPr marL="0" lvl="1" algn="l"/>
            <a:endParaRPr lang="en-US" sz="2000" dirty="0" smtClean="0">
              <a:solidFill>
                <a:schemeClr val="tx1"/>
              </a:solidFill>
            </a:endParaRPr>
          </a:p>
          <a:p>
            <a:pPr marL="342900" lvl="1"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Straight Connector 7"/>
          <p:cNvCxnSpPr/>
          <p:nvPr/>
        </p:nvCxnSpPr>
        <p:spPr>
          <a:xfrm>
            <a:off x="2895600" y="3733800"/>
            <a:ext cx="5867400" cy="6096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895600" y="5562600"/>
            <a:ext cx="4419600" cy="762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315200" y="5715000"/>
            <a:ext cx="152400" cy="26670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048000" y="4209871"/>
            <a:ext cx="5181600" cy="1200329"/>
          </a:xfrm>
          <a:prstGeom prst="rect">
            <a:avLst/>
          </a:prstGeom>
          <a:noFill/>
        </p:spPr>
        <p:txBody>
          <a:bodyPr wrap="square" rtlCol="0">
            <a:spAutoFit/>
          </a:bodyPr>
          <a:lstStyle/>
          <a:p>
            <a:r>
              <a:rPr lang="en-US" b="1" dirty="0" smtClean="0"/>
              <a:t>         DIFFERENCES:</a:t>
            </a:r>
          </a:p>
          <a:p>
            <a:r>
              <a:rPr lang="en-US" b="1" dirty="0" smtClean="0"/>
              <a:t>#1  Fade versus Signal Dropout </a:t>
            </a:r>
            <a:r>
              <a:rPr lang="en-US" b="1" i="1" dirty="0" smtClean="0"/>
              <a:t>(think cellphones)</a:t>
            </a:r>
          </a:p>
          <a:p>
            <a:r>
              <a:rPr lang="en-US" b="1" dirty="0" smtClean="0"/>
              <a:t>#2  Realtime versus Digital Delay</a:t>
            </a:r>
          </a:p>
          <a:p>
            <a:r>
              <a:rPr lang="en-US" b="1" dirty="0" smtClean="0"/>
              <a:t>#3  Variable audio quality versus Crisper </a:t>
            </a:r>
            <a:r>
              <a:rPr lang="en-US" b="1" dirty="0"/>
              <a:t>A</a:t>
            </a:r>
            <a:r>
              <a:rPr lang="en-US" b="1" dirty="0" smtClean="0"/>
              <a:t>udio</a:t>
            </a:r>
            <a:endParaRPr lang="en-US" b="1" dirty="0"/>
          </a:p>
        </p:txBody>
      </p:sp>
      <p:sp>
        <p:nvSpPr>
          <p:cNvPr id="18" name="TextBox 17"/>
          <p:cNvSpPr txBox="1"/>
          <p:nvPr/>
        </p:nvSpPr>
        <p:spPr>
          <a:xfrm>
            <a:off x="2819400" y="5934670"/>
            <a:ext cx="5638800" cy="923330"/>
          </a:xfrm>
          <a:prstGeom prst="rect">
            <a:avLst/>
          </a:prstGeom>
          <a:noFill/>
        </p:spPr>
        <p:txBody>
          <a:bodyPr wrap="square" rtlCol="0">
            <a:spAutoFit/>
          </a:bodyPr>
          <a:lstStyle/>
          <a:p>
            <a:r>
              <a:rPr lang="en-US" b="1" dirty="0" smtClean="0"/>
              <a:t>  DANGER OF USING DIGITAL IN TACTICAL SITUATIONS:</a:t>
            </a:r>
          </a:p>
          <a:p>
            <a:r>
              <a:rPr lang="en-US" b="1" dirty="0" smtClean="0"/>
              <a:t>- The “Encoder” does not know the difference between</a:t>
            </a:r>
          </a:p>
          <a:p>
            <a:r>
              <a:rPr lang="en-US" b="1" dirty="0"/>
              <a:t> </a:t>
            </a:r>
            <a:r>
              <a:rPr lang="en-US" b="1" dirty="0" smtClean="0"/>
              <a:t> your voice and loud background noises</a:t>
            </a:r>
          </a:p>
        </p:txBody>
      </p:sp>
    </p:spTree>
    <p:extLst>
      <p:ext uri="{BB962C8B-B14F-4D97-AF65-F5344CB8AC3E}">
        <p14:creationId xmlns:p14="http://schemas.microsoft.com/office/powerpoint/2010/main" val="1449797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2286000"/>
            <a:ext cx="8763000" cy="4724400"/>
          </a:xfrm>
        </p:spPr>
        <p:txBody>
          <a:bodyPr>
            <a:normAutofit/>
          </a:bodyPr>
          <a:lstStyle/>
          <a:p>
            <a:pPr algn="l"/>
            <a:r>
              <a:rPr lang="en-US" i="1" u="sng" dirty="0" smtClean="0">
                <a:solidFill>
                  <a:srgbClr val="FF0000"/>
                </a:solidFill>
              </a:rPr>
              <a:t>Understanding “Operability” and “Interoperability”</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“Operability” is defined as being able to communicate with your normal, day-to-day service delivery partners.</a:t>
            </a:r>
          </a:p>
          <a:p>
            <a:pPr marL="342900" indent="-342900" algn="l">
              <a:buFont typeface="Arial" pitchFamily="34" charset="0"/>
              <a:buChar char="•"/>
            </a:pPr>
            <a:endParaRPr lang="en-US" sz="1000" dirty="0">
              <a:solidFill>
                <a:schemeClr val="tx1"/>
              </a:solidFill>
            </a:endParaRPr>
          </a:p>
          <a:p>
            <a:pPr algn="l"/>
            <a:r>
              <a:rPr lang="en-US" sz="2400" b="1" i="1" dirty="0">
                <a:solidFill>
                  <a:schemeClr val="tx1"/>
                </a:solidFill>
              </a:rPr>
              <a:t> </a:t>
            </a:r>
            <a:r>
              <a:rPr lang="en-US" sz="2400" b="1" i="1" dirty="0" smtClean="0">
                <a:solidFill>
                  <a:schemeClr val="tx1"/>
                </a:solidFill>
              </a:rPr>
              <a:t>    Operability is usually not the problem</a:t>
            </a:r>
          </a:p>
          <a:p>
            <a:pPr marL="342900" indent="-342900" algn="l">
              <a:buFont typeface="Arial" pitchFamily="34" charset="0"/>
              <a:buChar char="•"/>
            </a:pPr>
            <a:endParaRPr lang="en-US" sz="1000" dirty="0">
              <a:solidFill>
                <a:schemeClr val="tx1"/>
              </a:solidFill>
            </a:endParaRPr>
          </a:p>
          <a:p>
            <a:pPr marL="342900" indent="-342900" algn="l">
              <a:buFont typeface="Arial" pitchFamily="34" charset="0"/>
              <a:buChar char="•"/>
            </a:pPr>
            <a:r>
              <a:rPr lang="en-US" sz="2400" dirty="0" smtClean="0">
                <a:solidFill>
                  <a:schemeClr val="tx1"/>
                </a:solidFill>
              </a:rPr>
              <a:t>“Interoperability” is defined as being able to communicate with those service delivery partners you don’t normally communicate with:</a:t>
            </a:r>
          </a:p>
          <a:p>
            <a:pPr marL="800100" lvl="1" indent="-342900" algn="l">
              <a:buFont typeface="Arial" pitchFamily="34" charset="0"/>
              <a:buChar char="•"/>
            </a:pPr>
            <a:r>
              <a:rPr lang="en-US" sz="2000" dirty="0" smtClean="0">
                <a:solidFill>
                  <a:schemeClr val="tx1"/>
                </a:solidFill>
              </a:rPr>
              <a:t>Fire/EMS units from other counties and/or other states</a:t>
            </a:r>
          </a:p>
          <a:p>
            <a:pPr marL="800100" lvl="1" indent="-342900" algn="l">
              <a:buFont typeface="Arial" pitchFamily="34" charset="0"/>
              <a:buChar char="•"/>
            </a:pPr>
            <a:r>
              <a:rPr lang="en-US" sz="2000" dirty="0" smtClean="0">
                <a:solidFill>
                  <a:schemeClr val="tx1"/>
                </a:solidFill>
              </a:rPr>
              <a:t>Allied service partners like law enforcement, USAR, Public Works, etc.</a:t>
            </a:r>
          </a:p>
          <a:p>
            <a:pPr marL="342900" indent="-342900" algn="l">
              <a:buFont typeface="Arial" pitchFamily="34" charset="0"/>
              <a:buChar char="•"/>
            </a:pPr>
            <a:endParaRPr lang="en-US" sz="24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64103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6600" y="1828800"/>
            <a:ext cx="3810000" cy="4930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4038600" y="6091535"/>
            <a:ext cx="2362200" cy="461665"/>
          </a:xfrm>
          <a:prstGeom prst="rect">
            <a:avLst/>
          </a:prstGeom>
          <a:noFill/>
        </p:spPr>
        <p:txBody>
          <a:bodyPr wrap="square" rtlCol="0">
            <a:spAutoFit/>
          </a:bodyPr>
          <a:lstStyle/>
          <a:p>
            <a:pPr algn="ctr"/>
            <a:r>
              <a:rPr lang="en-US" sz="2400" b="1" dirty="0"/>
              <a:t>608-757-0400</a:t>
            </a:r>
            <a:endParaRPr lang="en-US" sz="2400" dirty="0"/>
          </a:p>
        </p:txBody>
      </p:sp>
    </p:spTree>
    <p:extLst>
      <p:ext uri="{BB962C8B-B14F-4D97-AF65-F5344CB8AC3E}">
        <p14:creationId xmlns:p14="http://schemas.microsoft.com/office/powerpoint/2010/main" val="25930817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752600"/>
            <a:ext cx="8763000" cy="5105400"/>
          </a:xfrm>
        </p:spPr>
        <p:txBody>
          <a:bodyPr>
            <a:normAutofit/>
          </a:bodyPr>
          <a:lstStyle/>
          <a:p>
            <a:pPr algn="l"/>
            <a:r>
              <a:rPr lang="en-US" sz="3000" i="1" u="sng" dirty="0" smtClean="0">
                <a:solidFill>
                  <a:srgbClr val="FF0000"/>
                </a:solidFill>
              </a:rPr>
              <a:t>Badger RED Center</a:t>
            </a:r>
          </a:p>
          <a:p>
            <a:pPr marL="0" lvl="1" algn="l"/>
            <a:r>
              <a:rPr lang="en-US" sz="1200" dirty="0" smtClean="0">
                <a:solidFill>
                  <a:schemeClr val="tx1"/>
                </a:solidFill>
              </a:rPr>
              <a:t> </a:t>
            </a:r>
          </a:p>
          <a:p>
            <a:pPr marL="342900" indent="-342900" algn="l">
              <a:buFont typeface="Arial" pitchFamily="34" charset="0"/>
              <a:buChar char="•"/>
            </a:pPr>
            <a:r>
              <a:rPr lang="en-US" sz="2400" dirty="0" smtClean="0">
                <a:solidFill>
                  <a:schemeClr val="tx1"/>
                </a:solidFill>
              </a:rPr>
              <a:t>MABAS-Wisconsin Answering Point</a:t>
            </a:r>
          </a:p>
          <a:p>
            <a:pPr marL="342900" indent="-342900" algn="l">
              <a:buFont typeface="Arial" pitchFamily="34" charset="0"/>
              <a:buChar char="•"/>
            </a:pPr>
            <a:r>
              <a:rPr lang="en-US" sz="2400" dirty="0" smtClean="0">
                <a:solidFill>
                  <a:schemeClr val="tx1"/>
                </a:solidFill>
              </a:rPr>
              <a:t>Notification Center </a:t>
            </a:r>
            <a:r>
              <a:rPr lang="en-US" sz="2400" dirty="0" err="1" smtClean="0">
                <a:solidFill>
                  <a:schemeClr val="tx1"/>
                </a:solidFill>
              </a:rPr>
              <a:t>vs</a:t>
            </a:r>
            <a:r>
              <a:rPr lang="en-US" sz="2400" dirty="0" smtClean="0">
                <a:solidFill>
                  <a:schemeClr val="tx1"/>
                </a:solidFill>
              </a:rPr>
              <a:t> Dispatch Point</a:t>
            </a:r>
          </a:p>
          <a:p>
            <a:pPr marL="800100" lvl="2" indent="-342900" algn="l">
              <a:buFont typeface="Arial" pitchFamily="34" charset="0"/>
              <a:buChar char="•"/>
            </a:pPr>
            <a:r>
              <a:rPr lang="en-US" sz="2000" dirty="0" smtClean="0">
                <a:solidFill>
                  <a:schemeClr val="tx1"/>
                </a:solidFill>
              </a:rPr>
              <a:t>Stricken </a:t>
            </a:r>
            <a:r>
              <a:rPr lang="en-US" sz="2000" dirty="0">
                <a:solidFill>
                  <a:schemeClr val="tx1"/>
                </a:solidFill>
              </a:rPr>
              <a:t>Division calls Badger Red Center</a:t>
            </a:r>
          </a:p>
          <a:p>
            <a:pPr marL="800100" lvl="2" indent="-342900" algn="l">
              <a:buFont typeface="Arial" pitchFamily="34" charset="0"/>
              <a:buChar char="•"/>
            </a:pPr>
            <a:r>
              <a:rPr lang="en-US" sz="2000" dirty="0">
                <a:solidFill>
                  <a:schemeClr val="tx1"/>
                </a:solidFill>
              </a:rPr>
              <a:t>Badger Red Center notifies Division Coordinator/</a:t>
            </a:r>
          </a:p>
          <a:p>
            <a:pPr marL="914400" lvl="3" algn="l"/>
            <a:r>
              <a:rPr lang="en-US" dirty="0">
                <a:solidFill>
                  <a:schemeClr val="tx1"/>
                </a:solidFill>
              </a:rPr>
              <a:t>                                  </a:t>
            </a:r>
            <a:r>
              <a:rPr lang="en-US" dirty="0" smtClean="0">
                <a:solidFill>
                  <a:schemeClr val="tx1"/>
                </a:solidFill>
              </a:rPr>
              <a:t>             </a:t>
            </a:r>
            <a:r>
              <a:rPr lang="en-US" dirty="0">
                <a:solidFill>
                  <a:schemeClr val="tx1"/>
                </a:solidFill>
              </a:rPr>
              <a:t>State Fire Service Coordinator</a:t>
            </a:r>
          </a:p>
          <a:p>
            <a:pPr marL="914400" lvl="3" algn="l"/>
            <a:r>
              <a:rPr lang="en-US" dirty="0">
                <a:solidFill>
                  <a:schemeClr val="tx1"/>
                </a:solidFill>
              </a:rPr>
              <a:t>		</a:t>
            </a:r>
            <a:r>
              <a:rPr lang="en-US" dirty="0" smtClean="0">
                <a:solidFill>
                  <a:schemeClr val="tx1"/>
                </a:solidFill>
              </a:rPr>
              <a:t>               </a:t>
            </a:r>
            <a:r>
              <a:rPr lang="en-US" dirty="0">
                <a:solidFill>
                  <a:schemeClr val="tx1"/>
                </a:solidFill>
              </a:rPr>
              <a:t>WEM Duty Officer</a:t>
            </a:r>
          </a:p>
          <a:p>
            <a:pPr marL="914400" lvl="3" algn="l"/>
            <a:r>
              <a:rPr lang="en-US" dirty="0">
                <a:solidFill>
                  <a:schemeClr val="tx1"/>
                </a:solidFill>
              </a:rPr>
              <a:t>		</a:t>
            </a:r>
            <a:r>
              <a:rPr lang="en-US" dirty="0" smtClean="0">
                <a:solidFill>
                  <a:schemeClr val="tx1"/>
                </a:solidFill>
              </a:rPr>
              <a:t>               MABAS-WI </a:t>
            </a:r>
            <a:r>
              <a:rPr lang="en-US" dirty="0">
                <a:solidFill>
                  <a:schemeClr val="tx1"/>
                </a:solidFill>
              </a:rPr>
              <a:t>President/Vice President</a:t>
            </a:r>
          </a:p>
          <a:p>
            <a:pPr marL="342900" indent="-342900" algn="l">
              <a:buFont typeface="Arial" pitchFamily="34" charset="0"/>
              <a:buChar char="•"/>
            </a:pPr>
            <a:r>
              <a:rPr lang="en-US" sz="2400" dirty="0" smtClean="0">
                <a:solidFill>
                  <a:schemeClr val="tx1"/>
                </a:solidFill>
              </a:rPr>
              <a:t>MABAS Representative Contacts Stricken Division</a:t>
            </a:r>
          </a:p>
          <a:p>
            <a:pPr marL="342900" indent="-342900" algn="l">
              <a:buFont typeface="Arial" pitchFamily="34" charset="0"/>
              <a:buChar char="•"/>
            </a:pPr>
            <a:r>
              <a:rPr lang="en-US" sz="2400" dirty="0" smtClean="0">
                <a:solidFill>
                  <a:schemeClr val="tx1"/>
                </a:solidFill>
              </a:rPr>
              <a:t>When to contact Badger RED Center?</a:t>
            </a:r>
          </a:p>
          <a:p>
            <a:pPr marL="800100" lvl="2" indent="-342900" algn="l">
              <a:buFont typeface="Arial" pitchFamily="34" charset="0"/>
              <a:buChar char="•"/>
            </a:pPr>
            <a:r>
              <a:rPr lang="en-US" sz="2000" dirty="0" smtClean="0">
                <a:solidFill>
                  <a:schemeClr val="tx1"/>
                </a:solidFill>
              </a:rPr>
              <a:t>“Notification Call” when an incident reaches 3</a:t>
            </a:r>
            <a:r>
              <a:rPr lang="en-US" sz="2000" baseline="30000" dirty="0" smtClean="0">
                <a:solidFill>
                  <a:schemeClr val="tx1"/>
                </a:solidFill>
              </a:rPr>
              <a:t>rd</a:t>
            </a:r>
            <a:r>
              <a:rPr lang="en-US" sz="2000" dirty="0" smtClean="0">
                <a:solidFill>
                  <a:schemeClr val="tx1"/>
                </a:solidFill>
              </a:rPr>
              <a:t> Alarm</a:t>
            </a:r>
          </a:p>
          <a:p>
            <a:pPr marL="800100" lvl="2" indent="-342900" algn="l">
              <a:buFont typeface="Arial" pitchFamily="34" charset="0"/>
              <a:buChar char="•"/>
            </a:pPr>
            <a:r>
              <a:rPr lang="en-US" sz="2000" dirty="0" smtClean="0">
                <a:solidFill>
                  <a:schemeClr val="tx1"/>
                </a:solidFill>
              </a:rPr>
              <a:t>Whenever your Division needs interdivisional help</a:t>
            </a:r>
            <a:endParaRPr lang="en-US" sz="18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92051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438400"/>
            <a:ext cx="8458200" cy="3886200"/>
          </a:xfrm>
        </p:spPr>
        <p:txBody>
          <a:bodyPr/>
          <a:lstStyle/>
          <a:p>
            <a:endParaRPr lang="en-US" dirty="0"/>
          </a:p>
          <a:p>
            <a:r>
              <a:rPr lang="en-US" i="1" dirty="0" smtClean="0">
                <a:solidFill>
                  <a:srgbClr val="7030A0"/>
                </a:solidFill>
                <a:effectLst>
                  <a:outerShdw blurRad="38100" dist="38100" dir="2700000" algn="tl">
                    <a:srgbClr val="000000">
                      <a:alpha val="43137"/>
                    </a:srgbClr>
                  </a:outerShdw>
                </a:effectLst>
              </a:rPr>
              <a:t>QUESTIONS?</a:t>
            </a:r>
          </a:p>
          <a:p>
            <a:endParaRPr lang="en-US" i="1" dirty="0" smtClean="0">
              <a:solidFill>
                <a:srgbClr val="7030A0"/>
              </a:solidFill>
              <a:effectLst>
                <a:outerShdw blurRad="38100" dist="38100" dir="2700000" algn="tl">
                  <a:srgbClr val="000000">
                    <a:alpha val="43137"/>
                  </a:srgbClr>
                </a:outerShdw>
              </a:effectLst>
            </a:endParaRPr>
          </a:p>
          <a:p>
            <a:r>
              <a:rPr lang="en-US" i="1" dirty="0" smtClean="0">
                <a:solidFill>
                  <a:srgbClr val="7030A0"/>
                </a:solidFill>
                <a:effectLst>
                  <a:outerShdw blurRad="38100" dist="38100" dir="2700000" algn="tl">
                    <a:srgbClr val="000000">
                      <a:alpha val="43137"/>
                    </a:srgbClr>
                  </a:outerShdw>
                </a:effectLst>
              </a:rPr>
              <a:t>DISCUSSION?</a:t>
            </a:r>
          </a:p>
          <a:p>
            <a:endParaRPr lang="en-US" i="1" dirty="0">
              <a:solidFill>
                <a:srgbClr val="7030A0"/>
              </a:solidFill>
              <a:effectLst>
                <a:outerShdw blurRad="38100" dist="38100" dir="2700000" algn="tl">
                  <a:srgbClr val="000000">
                    <a:alpha val="43137"/>
                  </a:srgbClr>
                </a:outerShdw>
              </a:effectLst>
            </a:endParaRPr>
          </a:p>
          <a:p>
            <a:r>
              <a:rPr lang="en-US" i="1" dirty="0" smtClean="0">
                <a:solidFill>
                  <a:srgbClr val="7030A0"/>
                </a:solidFill>
                <a:effectLst>
                  <a:outerShdw blurRad="38100" dist="38100" dir="2700000" algn="tl">
                    <a:srgbClr val="000000">
                      <a:alpha val="43137"/>
                    </a:srgbClr>
                  </a:outerShdw>
                </a:effectLst>
              </a:rPr>
              <a:t>FEEDBACK?</a:t>
            </a:r>
            <a:endParaRPr lang="en-US" i="1" dirty="0">
              <a:solidFill>
                <a:srgbClr val="7030A0"/>
              </a:solidFill>
              <a:effectLst>
                <a:outerShdw blurRad="38100" dist="38100" dir="2700000" algn="tl">
                  <a:srgbClr val="000000">
                    <a:alpha val="43137"/>
                  </a:srgbClr>
                </a:outerShdw>
              </a:effectLst>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Tree>
    <p:extLst>
      <p:ext uri="{BB962C8B-B14F-4D97-AF65-F5344CB8AC3E}">
        <p14:creationId xmlns:p14="http://schemas.microsoft.com/office/powerpoint/2010/main" val="4074134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981200"/>
            <a:ext cx="8763000" cy="4724400"/>
          </a:xfrm>
        </p:spPr>
        <p:txBody>
          <a:bodyPr>
            <a:normAutofit/>
          </a:bodyPr>
          <a:lstStyle/>
          <a:p>
            <a:pPr algn="l"/>
            <a:r>
              <a:rPr lang="en-US" i="1" u="sng" dirty="0" smtClean="0">
                <a:solidFill>
                  <a:srgbClr val="FF0000"/>
                </a:solidFill>
              </a:rPr>
              <a:t>Understanding “Operability” and “Interoperability”</a:t>
            </a:r>
          </a:p>
          <a:p>
            <a:pPr marL="342900" indent="-342900" algn="l">
              <a:buFont typeface="Arial" pitchFamily="34" charset="0"/>
              <a:buChar char="•"/>
            </a:pPr>
            <a:endParaRPr lang="en-US" sz="1100" dirty="0" smtClean="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p:cNvGraphicFramePr>
            <a:graphicFrameLocks noGrp="1"/>
          </p:cNvGraphicFramePr>
          <p:nvPr>
            <p:extLst>
              <p:ext uri="{D42A27DB-BD31-4B8C-83A1-F6EECF244321}">
                <p14:modId xmlns:p14="http://schemas.microsoft.com/office/powerpoint/2010/main" val="3865420095"/>
              </p:ext>
            </p:extLst>
          </p:nvPr>
        </p:nvGraphicFramePr>
        <p:xfrm>
          <a:off x="0" y="2606040"/>
          <a:ext cx="9067800" cy="3947160"/>
        </p:xfrm>
        <a:graphic>
          <a:graphicData uri="http://schemas.openxmlformats.org/drawingml/2006/table">
            <a:tbl>
              <a:tblPr firstRow="1" bandRow="1">
                <a:tableStyleId>{5C22544A-7EE6-4342-B048-85BDC9FD1C3A}</a:tableStyleId>
              </a:tblPr>
              <a:tblGrid>
                <a:gridCol w="1752600"/>
                <a:gridCol w="1752600"/>
                <a:gridCol w="1828800"/>
                <a:gridCol w="1828800"/>
                <a:gridCol w="1905000"/>
              </a:tblGrid>
              <a:tr h="736600">
                <a:tc>
                  <a:txBody>
                    <a:bodyPr/>
                    <a:lstStyle/>
                    <a:p>
                      <a:pPr algn="ctr"/>
                      <a:endParaRPr lang="en-US" dirty="0"/>
                    </a:p>
                  </a:txBody>
                  <a:tcPr anchor="ctr"/>
                </a:tc>
                <a:tc>
                  <a:txBody>
                    <a:bodyPr/>
                    <a:lstStyle/>
                    <a:p>
                      <a:pPr algn="ctr"/>
                      <a:r>
                        <a:rPr lang="en-US" sz="2000" dirty="0" smtClean="0"/>
                        <a:t>Day-to-Day “Local Alarms”</a:t>
                      </a:r>
                      <a:endParaRPr lang="en-US" sz="2000" dirty="0"/>
                    </a:p>
                  </a:txBody>
                  <a:tcPr anchor="ctr"/>
                </a:tc>
                <a:tc>
                  <a:txBody>
                    <a:bodyPr/>
                    <a:lstStyle/>
                    <a:p>
                      <a:pPr algn="ctr"/>
                      <a:r>
                        <a:rPr lang="en-US" sz="1800" dirty="0" smtClean="0"/>
                        <a:t>Intradivisional</a:t>
                      </a:r>
                    </a:p>
                    <a:p>
                      <a:pPr algn="ctr"/>
                      <a:r>
                        <a:rPr lang="en-US" sz="1800" dirty="0" smtClean="0"/>
                        <a:t>MABAS</a:t>
                      </a:r>
                      <a:r>
                        <a:rPr lang="en-US" sz="1800" baseline="0" dirty="0" smtClean="0"/>
                        <a:t> </a:t>
                      </a:r>
                      <a:r>
                        <a:rPr lang="en-US" sz="1800" dirty="0" smtClean="0"/>
                        <a:t>Alarms </a:t>
                      </a:r>
                    </a:p>
                  </a:txBody>
                  <a:tcPr anchor="ctr"/>
                </a:tc>
                <a:tc>
                  <a:txBody>
                    <a:bodyPr/>
                    <a:lstStyle/>
                    <a:p>
                      <a:pPr algn="ctr"/>
                      <a:r>
                        <a:rPr lang="en-US" sz="2000" dirty="0" smtClean="0"/>
                        <a:t>Statewide</a:t>
                      </a:r>
                      <a:r>
                        <a:rPr lang="en-US" sz="2000" baseline="0" dirty="0" smtClean="0"/>
                        <a:t> Coordination</a:t>
                      </a:r>
                      <a:endParaRPr lang="en-US" sz="2000" dirty="0"/>
                    </a:p>
                  </a:txBody>
                  <a:tcPr anchor="ctr"/>
                </a:tc>
                <a:tc>
                  <a:txBody>
                    <a:bodyPr/>
                    <a:lstStyle/>
                    <a:p>
                      <a:pPr algn="ctr"/>
                      <a:r>
                        <a:rPr lang="en-US" sz="2000" dirty="0" smtClean="0"/>
                        <a:t>National Response</a:t>
                      </a:r>
                      <a:endParaRPr lang="en-US" sz="2000" dirty="0"/>
                    </a:p>
                  </a:txBody>
                  <a:tcPr anchor="ctr"/>
                </a:tc>
              </a:tr>
              <a:tr h="736600">
                <a:tc>
                  <a:txBody>
                    <a:bodyPr/>
                    <a:lstStyle/>
                    <a:p>
                      <a:pPr algn="ctr"/>
                      <a:r>
                        <a:rPr lang="en-US" dirty="0" smtClean="0"/>
                        <a:t>Fire Service</a:t>
                      </a:r>
                      <a:endParaRPr lang="en-US" dirty="0"/>
                    </a:p>
                  </a:txBody>
                  <a:tcPr anchor="ctr"/>
                </a:tc>
                <a:tc>
                  <a:txBody>
                    <a:bodyPr/>
                    <a:lstStyle/>
                    <a:p>
                      <a:pPr algn="ctr"/>
                      <a:r>
                        <a:rPr lang="en-US" sz="1600" b="1" dirty="0" smtClean="0"/>
                        <a:t>Local channels</a:t>
                      </a:r>
                      <a:r>
                        <a:rPr lang="en-US" sz="1600" b="1" baseline="0" dirty="0" smtClean="0"/>
                        <a:t> /</a:t>
                      </a:r>
                    </a:p>
                    <a:p>
                      <a:pPr algn="ctr"/>
                      <a:r>
                        <a:rPr lang="en-US" sz="1600" b="1" baseline="0" dirty="0" smtClean="0"/>
                        <a:t>*</a:t>
                      </a:r>
                      <a:endParaRPr lang="en-US" sz="1600" b="1" dirty="0"/>
                    </a:p>
                  </a:txBody>
                  <a:tcPr anchor="ctr"/>
                </a:tc>
                <a:tc>
                  <a:txBody>
                    <a:bodyPr/>
                    <a:lstStyle/>
                    <a:p>
                      <a:pPr algn="ctr"/>
                      <a:r>
                        <a:rPr lang="en-US" sz="1600" b="1" dirty="0" smtClean="0"/>
                        <a:t>MABAS</a:t>
                      </a:r>
                      <a:r>
                        <a:rPr lang="en-US" sz="1600" b="1" baseline="0" dirty="0" smtClean="0"/>
                        <a:t> channels</a:t>
                      </a:r>
                      <a:endParaRPr lang="en-US" sz="1600" b="1" dirty="0"/>
                    </a:p>
                  </a:txBody>
                  <a:tcPr anchor="ctr"/>
                </a:tc>
                <a:tc>
                  <a:txBody>
                    <a:bodyPr/>
                    <a:lstStyle/>
                    <a:p>
                      <a:pPr algn="ctr"/>
                      <a:r>
                        <a:rPr lang="en-US" sz="1600" b="1" dirty="0" smtClean="0"/>
                        <a:t>WISCOM channels</a:t>
                      </a:r>
                      <a:endParaRPr lang="en-US" sz="16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baseline="0" dirty="0" smtClean="0"/>
                        <a:t>V-Call*/ V-TAC*/ IR channels</a:t>
                      </a:r>
                      <a:endParaRPr lang="en-US" sz="1600" b="1" dirty="0" smtClean="0"/>
                    </a:p>
                  </a:txBody>
                  <a:tcPr anchor="ctr"/>
                </a:tc>
              </a:tr>
              <a:tr h="736600">
                <a:tc>
                  <a:txBody>
                    <a:bodyPr/>
                    <a:lstStyle/>
                    <a:p>
                      <a:pPr algn="ctr"/>
                      <a:r>
                        <a:rPr lang="en-US" dirty="0" smtClean="0"/>
                        <a:t>EMS</a:t>
                      </a:r>
                      <a:endParaRPr lang="en-US" dirty="0"/>
                    </a:p>
                  </a:txBody>
                  <a:tcPr anchor="ctr"/>
                </a:tc>
                <a:tc>
                  <a:txBody>
                    <a:bodyPr/>
                    <a:lstStyle/>
                    <a:p>
                      <a:pPr algn="ctr"/>
                      <a:r>
                        <a:rPr lang="en-US" sz="1600" b="1" dirty="0" smtClean="0"/>
                        <a:t>Local channels</a:t>
                      </a:r>
                      <a:endParaRPr lang="en-US" sz="1600" b="1" dirty="0"/>
                    </a:p>
                  </a:txBody>
                  <a:tcPr anchor="ctr"/>
                </a:tc>
                <a:tc>
                  <a:txBody>
                    <a:bodyPr/>
                    <a:lstStyle/>
                    <a:p>
                      <a:pPr algn="ctr"/>
                      <a:r>
                        <a:rPr lang="en-US" sz="1600" b="1" dirty="0" smtClean="0"/>
                        <a:t>MABAS</a:t>
                      </a:r>
                      <a:r>
                        <a:rPr lang="en-US" sz="1600" b="1" baseline="0" dirty="0" smtClean="0"/>
                        <a:t> </a:t>
                      </a:r>
                      <a:r>
                        <a:rPr lang="en-US" sz="1600" b="1" dirty="0" smtClean="0"/>
                        <a:t>channels</a:t>
                      </a:r>
                      <a:endParaRPr lang="en-US" sz="1600" b="1" dirty="0"/>
                    </a:p>
                  </a:txBody>
                  <a:tcPr anchor="ctr"/>
                </a:tc>
                <a:tc>
                  <a:txBody>
                    <a:bodyPr/>
                    <a:lstStyle/>
                    <a:p>
                      <a:pPr algn="ctr"/>
                      <a:r>
                        <a:rPr lang="en-US" sz="1600" b="1" baseline="0" dirty="0" smtClean="0"/>
                        <a:t>WISCOM channels</a:t>
                      </a:r>
                      <a:endParaRPr lang="en-US" sz="16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baseline="0" dirty="0" smtClean="0"/>
                        <a:t>V-Call*/V-TAC*/IR channels</a:t>
                      </a:r>
                      <a:endParaRPr lang="en-US" sz="1600" b="1" dirty="0" smtClean="0"/>
                    </a:p>
                  </a:txBody>
                  <a:tcPr anchor="ctr"/>
                </a:tc>
              </a:tr>
              <a:tr h="736600">
                <a:tc>
                  <a:txBody>
                    <a:bodyPr/>
                    <a:lstStyle/>
                    <a:p>
                      <a:pPr algn="ctr"/>
                      <a:r>
                        <a:rPr lang="en-US" dirty="0" smtClean="0"/>
                        <a:t>Support</a:t>
                      </a:r>
                      <a:r>
                        <a:rPr lang="en-US" baseline="0" dirty="0" smtClean="0"/>
                        <a:t> Resources</a:t>
                      </a:r>
                    </a:p>
                    <a:p>
                      <a:pPr algn="ctr"/>
                      <a:r>
                        <a:rPr lang="en-US" baseline="0" dirty="0" smtClean="0"/>
                        <a:t>(</a:t>
                      </a:r>
                      <a:r>
                        <a:rPr lang="en-US" baseline="0" dirty="0" err="1" smtClean="0"/>
                        <a:t>Haz</a:t>
                      </a:r>
                      <a:r>
                        <a:rPr lang="en-US" baseline="0" dirty="0" smtClean="0"/>
                        <a:t>-Mat, USAR)</a:t>
                      </a:r>
                      <a:endParaRPr lang="en-US" dirty="0"/>
                    </a:p>
                  </a:txBody>
                  <a:tcPr anchor="ctr"/>
                </a:tc>
                <a:tc>
                  <a:txBody>
                    <a:bodyPr/>
                    <a:lstStyle/>
                    <a:p>
                      <a:pPr algn="ctr"/>
                      <a:r>
                        <a:rPr lang="en-US" sz="1600" b="1" dirty="0" smtClean="0"/>
                        <a:t>Local channels</a:t>
                      </a:r>
                      <a:endParaRPr lang="en-US" sz="1600" b="1" dirty="0"/>
                    </a:p>
                  </a:txBody>
                  <a:tcPr anchor="ctr"/>
                </a:tc>
                <a:tc>
                  <a:txBody>
                    <a:bodyPr/>
                    <a:lstStyle/>
                    <a:p>
                      <a:pPr algn="ctr"/>
                      <a:r>
                        <a:rPr lang="en-US" sz="1600" b="1" dirty="0" smtClean="0"/>
                        <a:t>MABAS channels</a:t>
                      </a:r>
                      <a:endParaRPr lang="en-US" sz="1600" b="1" dirty="0"/>
                    </a:p>
                  </a:txBody>
                  <a:tcPr anchor="ctr"/>
                </a:tc>
                <a:tc>
                  <a:txBody>
                    <a:bodyPr/>
                    <a:lstStyle/>
                    <a:p>
                      <a:pPr algn="ctr"/>
                      <a:r>
                        <a:rPr lang="en-US" sz="1600" b="1" baseline="0" dirty="0" smtClean="0"/>
                        <a:t>WISCOM channels</a:t>
                      </a:r>
                      <a:endParaRPr lang="en-US" sz="1600" b="1" dirty="0"/>
                    </a:p>
                  </a:txBody>
                  <a:tcPr anchor="ctr"/>
                </a:tc>
                <a:tc>
                  <a:txBody>
                    <a:bodyPr/>
                    <a:lstStyle/>
                    <a:p>
                      <a:pPr algn="ctr"/>
                      <a:r>
                        <a:rPr lang="en-US" sz="1600" b="1" baseline="0" dirty="0" smtClean="0"/>
                        <a:t>V-Call*/V-TAC*/IR channels</a:t>
                      </a:r>
                      <a:endParaRPr lang="en-US" sz="1600" b="1" dirty="0"/>
                    </a:p>
                  </a:txBody>
                  <a:tcPr anchor="ctr"/>
                </a:tc>
              </a:tr>
              <a:tr h="736600">
                <a:tc>
                  <a:txBody>
                    <a:bodyPr/>
                    <a:lstStyle/>
                    <a:p>
                      <a:pPr algn="ctr"/>
                      <a:r>
                        <a:rPr lang="en-US" dirty="0" smtClean="0"/>
                        <a:t>Allied Services</a:t>
                      </a:r>
                    </a:p>
                    <a:p>
                      <a:pPr algn="ctr"/>
                      <a:r>
                        <a:rPr lang="en-US" dirty="0" smtClean="0"/>
                        <a:t>(Law, PW,</a:t>
                      </a:r>
                      <a:r>
                        <a:rPr lang="en-US" baseline="0" dirty="0" smtClean="0"/>
                        <a:t> etc.)</a:t>
                      </a:r>
                      <a:endParaRPr lang="en-US" dirty="0"/>
                    </a:p>
                  </a:txBody>
                  <a:tcPr anchor="ctr"/>
                </a:tc>
                <a:tc>
                  <a:txBody>
                    <a:bodyPr/>
                    <a:lstStyle/>
                    <a:p>
                      <a:pPr algn="ctr"/>
                      <a:r>
                        <a:rPr lang="en-US" sz="1600" b="1" dirty="0" smtClean="0"/>
                        <a:t>Local</a:t>
                      </a:r>
                      <a:r>
                        <a:rPr lang="en-US" sz="1600" b="1" baseline="0" dirty="0" smtClean="0"/>
                        <a:t> / </a:t>
                      </a:r>
                    </a:p>
                    <a:p>
                      <a:pPr algn="ctr"/>
                      <a:r>
                        <a:rPr lang="en-US" sz="1600" b="1" baseline="0" dirty="0" smtClean="0"/>
                        <a:t>MARC / WISCOM channels</a:t>
                      </a:r>
                      <a:endParaRPr lang="en-US" sz="1600" b="1" dirty="0"/>
                    </a:p>
                  </a:txBody>
                  <a:tcPr anchor="ctr"/>
                </a:tc>
                <a:tc>
                  <a:txBody>
                    <a:bodyPr/>
                    <a:lstStyle/>
                    <a:p>
                      <a:pPr algn="ctr"/>
                      <a:r>
                        <a:rPr lang="en-US" sz="1600" b="1" dirty="0" smtClean="0"/>
                        <a:t>MARC / WISCOM channels</a:t>
                      </a:r>
                      <a:endParaRPr lang="en-US" sz="16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baseline="0" dirty="0" smtClean="0"/>
                        <a:t>WISCOM Channels</a:t>
                      </a:r>
                      <a:endParaRPr lang="en-US" sz="1600" b="1"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baseline="0" dirty="0" smtClean="0"/>
                        <a:t>V-Call*/V-TAC*/IR channels</a:t>
                      </a:r>
                      <a:endParaRPr lang="en-US" sz="1600" b="1" dirty="0" smtClean="0"/>
                    </a:p>
                  </a:txBody>
                  <a:tcPr anchor="ctr"/>
                </a:tc>
              </a:tr>
            </a:tbl>
          </a:graphicData>
        </a:graphic>
      </p:graphicFrame>
    </p:spTree>
    <p:extLst>
      <p:ext uri="{BB962C8B-B14F-4D97-AF65-F5344CB8AC3E}">
        <p14:creationId xmlns:p14="http://schemas.microsoft.com/office/powerpoint/2010/main" val="1891938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2286000"/>
            <a:ext cx="8839200" cy="4343400"/>
          </a:xfrm>
        </p:spPr>
        <p:txBody>
          <a:bodyPr>
            <a:normAutofit/>
          </a:bodyPr>
          <a:lstStyle/>
          <a:p>
            <a:pPr algn="l"/>
            <a:r>
              <a:rPr lang="en-US" sz="3000" i="1" dirty="0" smtClean="0">
                <a:solidFill>
                  <a:srgbClr val="FF0000"/>
                </a:solidFill>
              </a:rPr>
              <a:t>Understanding the differences between MABAS   </a:t>
            </a:r>
            <a:r>
              <a:rPr lang="en-US" sz="3000" i="1" u="sng" dirty="0" smtClean="0">
                <a:solidFill>
                  <a:srgbClr val="FF0000"/>
                </a:solidFill>
              </a:rPr>
              <a:t>Tactical / Response / Widearea radio channels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a:solidFill>
                  <a:schemeClr val="tx1"/>
                </a:solidFill>
              </a:rPr>
              <a:t>“</a:t>
            </a:r>
            <a:r>
              <a:rPr lang="en-US" sz="2400" dirty="0" smtClean="0">
                <a:solidFill>
                  <a:schemeClr val="tx1"/>
                </a:solidFill>
              </a:rPr>
              <a:t>Tactical” radio channels </a:t>
            </a:r>
            <a:r>
              <a:rPr lang="en-US" sz="2000" i="1" dirty="0" smtClean="0">
                <a:solidFill>
                  <a:schemeClr val="tx1"/>
                </a:solidFill>
              </a:rPr>
              <a:t>(Local channels or MABAS “Color” channels)</a:t>
            </a:r>
          </a:p>
          <a:p>
            <a:pPr marL="800100" lvl="1" indent="-342900" algn="l">
              <a:buFont typeface="Arial" pitchFamily="34" charset="0"/>
              <a:buChar char="•"/>
            </a:pPr>
            <a:r>
              <a:rPr lang="en-US" sz="2000" dirty="0" smtClean="0">
                <a:solidFill>
                  <a:schemeClr val="tx1"/>
                </a:solidFill>
              </a:rPr>
              <a:t>On Scene / Hot Zone communications</a:t>
            </a:r>
          </a:p>
          <a:p>
            <a:pPr marL="800100" lvl="1" indent="-342900" algn="l">
              <a:buFont typeface="Arial" pitchFamily="34" charset="0"/>
              <a:buChar char="•"/>
            </a:pPr>
            <a:r>
              <a:rPr lang="en-US" sz="2000" dirty="0">
                <a:solidFill>
                  <a:schemeClr val="tx1"/>
                </a:solidFill>
              </a:rPr>
              <a:t>Reasonably short </a:t>
            </a:r>
            <a:r>
              <a:rPr lang="en-US" sz="2000" dirty="0" smtClean="0">
                <a:solidFill>
                  <a:schemeClr val="tx1"/>
                </a:solidFill>
              </a:rPr>
              <a:t>distance </a:t>
            </a:r>
            <a:r>
              <a:rPr lang="en-US" sz="1600" dirty="0" smtClean="0">
                <a:solidFill>
                  <a:schemeClr val="tx1"/>
                </a:solidFill>
              </a:rPr>
              <a:t>(Depending on the size/scope of the incident)</a:t>
            </a:r>
          </a:p>
          <a:p>
            <a:pPr marL="800100" lvl="1" indent="-342900" algn="l">
              <a:buFont typeface="Arial" pitchFamily="34" charset="0"/>
              <a:buChar char="•"/>
            </a:pPr>
            <a:r>
              <a:rPr lang="en-US" sz="2000" dirty="0" smtClean="0">
                <a:solidFill>
                  <a:schemeClr val="tx1"/>
                </a:solidFill>
              </a:rPr>
              <a:t>Unit/IC-to-Unit/IC</a:t>
            </a:r>
          </a:p>
          <a:p>
            <a:pPr marL="800100" lvl="1" indent="-342900" algn="l">
              <a:buFont typeface="Arial" pitchFamily="34" charset="0"/>
              <a:buChar char="•"/>
            </a:pPr>
            <a:r>
              <a:rPr lang="en-US" sz="2000" dirty="0" smtClean="0">
                <a:solidFill>
                  <a:schemeClr val="tx1"/>
                </a:solidFill>
              </a:rPr>
              <a:t>Direct radio-to-radio</a:t>
            </a:r>
          </a:p>
          <a:p>
            <a:pPr marL="342900" indent="-342900" algn="l">
              <a:buFont typeface="Arial" pitchFamily="34" charset="0"/>
              <a:buChar char="•"/>
            </a:pPr>
            <a:r>
              <a:rPr lang="en-US" sz="2400" dirty="0" smtClean="0">
                <a:solidFill>
                  <a:schemeClr val="bg1">
                    <a:lumMod val="50000"/>
                  </a:schemeClr>
                </a:solidFill>
              </a:rPr>
              <a:t>“Response” radio channels</a:t>
            </a:r>
          </a:p>
          <a:p>
            <a:pPr marL="342900" indent="-342900" algn="l">
              <a:buFont typeface="Arial" pitchFamily="34" charset="0"/>
              <a:buChar char="•"/>
            </a:pPr>
            <a:r>
              <a:rPr lang="en-US" sz="2400" dirty="0" smtClean="0">
                <a:solidFill>
                  <a:schemeClr val="bg1">
                    <a:lumMod val="50000"/>
                  </a:schemeClr>
                </a:solidFill>
              </a:rPr>
              <a:t>“Widearea” radio channels</a:t>
            </a:r>
            <a:endParaRPr lang="en-US" sz="2400" dirty="0">
              <a:solidFill>
                <a:schemeClr val="bg1">
                  <a:lumMod val="50000"/>
                </a:schemeClr>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82666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2286000"/>
            <a:ext cx="8839200" cy="4343400"/>
          </a:xfrm>
        </p:spPr>
        <p:txBody>
          <a:bodyPr>
            <a:normAutofit/>
          </a:bodyPr>
          <a:lstStyle/>
          <a:p>
            <a:pPr algn="l"/>
            <a:r>
              <a:rPr lang="en-US" sz="3000" i="1" dirty="0" smtClean="0">
                <a:solidFill>
                  <a:srgbClr val="FF0000"/>
                </a:solidFill>
              </a:rPr>
              <a:t>Understanding the differences between MABAS   </a:t>
            </a:r>
            <a:r>
              <a:rPr lang="en-US" sz="3000" i="1" u="sng" dirty="0" smtClean="0">
                <a:solidFill>
                  <a:srgbClr val="FF0000"/>
                </a:solidFill>
              </a:rPr>
              <a:t>Tactical / Response / Widearea radio channels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a:solidFill>
                  <a:schemeClr val="bg1">
                    <a:lumMod val="50000"/>
                  </a:schemeClr>
                </a:solidFill>
              </a:rPr>
              <a:t>“</a:t>
            </a:r>
            <a:r>
              <a:rPr lang="en-US" sz="2400" dirty="0" smtClean="0">
                <a:solidFill>
                  <a:schemeClr val="bg1">
                    <a:lumMod val="50000"/>
                  </a:schemeClr>
                </a:solidFill>
              </a:rPr>
              <a:t>Tactical” radio channels </a:t>
            </a:r>
            <a:endParaRPr lang="en-US" sz="2000" dirty="0" smtClean="0">
              <a:solidFill>
                <a:schemeClr val="bg1">
                  <a:lumMod val="50000"/>
                </a:schemeClr>
              </a:solidFill>
            </a:endParaRPr>
          </a:p>
          <a:p>
            <a:pPr marL="342900" indent="-342900" algn="l">
              <a:buFont typeface="Arial" pitchFamily="34" charset="0"/>
              <a:buChar char="•"/>
            </a:pPr>
            <a:r>
              <a:rPr lang="en-US" sz="2400" dirty="0">
                <a:solidFill>
                  <a:schemeClr val="tx1"/>
                </a:solidFill>
              </a:rPr>
              <a:t>“Response” radio </a:t>
            </a:r>
            <a:r>
              <a:rPr lang="en-US" sz="2400" dirty="0" smtClean="0">
                <a:solidFill>
                  <a:schemeClr val="tx1"/>
                </a:solidFill>
              </a:rPr>
              <a:t>channels </a:t>
            </a:r>
            <a:r>
              <a:rPr lang="en-US" sz="2000" i="1" dirty="0" smtClean="0">
                <a:solidFill>
                  <a:schemeClr val="tx1"/>
                </a:solidFill>
              </a:rPr>
              <a:t>(IFERN or IFERN2)</a:t>
            </a:r>
            <a:endParaRPr lang="en-US" sz="2000" i="1" dirty="0">
              <a:solidFill>
                <a:schemeClr val="tx1"/>
              </a:solidFill>
            </a:endParaRPr>
          </a:p>
          <a:p>
            <a:pPr marL="800100" lvl="1" indent="-342900" algn="l">
              <a:buFont typeface="Arial" pitchFamily="34" charset="0"/>
              <a:buChar char="•"/>
            </a:pPr>
            <a:r>
              <a:rPr lang="en-US" sz="2000" dirty="0" smtClean="0">
                <a:solidFill>
                  <a:schemeClr val="tx1"/>
                </a:solidFill>
              </a:rPr>
              <a:t>Dispatch / Alerting communications</a:t>
            </a:r>
          </a:p>
          <a:p>
            <a:pPr marL="800100" lvl="1" indent="-342900" algn="l">
              <a:buFont typeface="Arial" pitchFamily="34" charset="0"/>
              <a:buChar char="•"/>
            </a:pPr>
            <a:r>
              <a:rPr lang="en-US" sz="2000" dirty="0" smtClean="0">
                <a:solidFill>
                  <a:schemeClr val="tx1"/>
                </a:solidFill>
              </a:rPr>
              <a:t>Dispatch-to-Dispatch</a:t>
            </a:r>
          </a:p>
          <a:p>
            <a:pPr marL="800100" lvl="1" indent="-342900" algn="l">
              <a:buFont typeface="Arial" pitchFamily="34" charset="0"/>
              <a:buChar char="•"/>
            </a:pPr>
            <a:r>
              <a:rPr lang="en-US" sz="2000" dirty="0" smtClean="0">
                <a:solidFill>
                  <a:schemeClr val="tx1"/>
                </a:solidFill>
              </a:rPr>
              <a:t>Field Units Responding (Intradivisional) / In </a:t>
            </a:r>
            <a:r>
              <a:rPr lang="en-US" sz="2000" dirty="0">
                <a:solidFill>
                  <a:schemeClr val="tx1"/>
                </a:solidFill>
              </a:rPr>
              <a:t>S</a:t>
            </a:r>
            <a:r>
              <a:rPr lang="en-US" sz="2000" dirty="0" smtClean="0">
                <a:solidFill>
                  <a:schemeClr val="tx1"/>
                </a:solidFill>
              </a:rPr>
              <a:t>taging / Returning to Quarters</a:t>
            </a:r>
          </a:p>
          <a:p>
            <a:pPr marL="800100" lvl="1" indent="-342900" algn="l">
              <a:buFont typeface="Arial" pitchFamily="34" charset="0"/>
              <a:buChar char="•"/>
            </a:pPr>
            <a:r>
              <a:rPr lang="en-US" sz="2000" dirty="0" smtClean="0">
                <a:solidFill>
                  <a:schemeClr val="tx1"/>
                </a:solidFill>
              </a:rPr>
              <a:t>IC-to-Staging / Staging-to-IC  </a:t>
            </a:r>
            <a:endParaRPr lang="en-US" sz="2000" dirty="0">
              <a:solidFill>
                <a:schemeClr val="tx1"/>
              </a:solidFill>
            </a:endParaRPr>
          </a:p>
          <a:p>
            <a:pPr marL="342900" indent="-342900" algn="l">
              <a:buFont typeface="Arial" pitchFamily="34" charset="0"/>
              <a:buChar char="•"/>
            </a:pPr>
            <a:r>
              <a:rPr lang="en-US" sz="2400" dirty="0">
                <a:solidFill>
                  <a:schemeClr val="bg1">
                    <a:lumMod val="50000"/>
                  </a:schemeClr>
                </a:solidFill>
              </a:rPr>
              <a:t>“Widearea” radio channels</a:t>
            </a: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51917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2286000"/>
            <a:ext cx="8839200" cy="4343400"/>
          </a:xfrm>
        </p:spPr>
        <p:txBody>
          <a:bodyPr>
            <a:normAutofit/>
          </a:bodyPr>
          <a:lstStyle/>
          <a:p>
            <a:pPr algn="l"/>
            <a:r>
              <a:rPr lang="en-US" sz="3000" i="1" dirty="0" smtClean="0">
                <a:solidFill>
                  <a:srgbClr val="FF0000"/>
                </a:solidFill>
              </a:rPr>
              <a:t>Understanding the differences between MABAS   </a:t>
            </a:r>
            <a:r>
              <a:rPr lang="en-US" sz="3000" i="1" u="sng" dirty="0" smtClean="0">
                <a:solidFill>
                  <a:srgbClr val="FF0000"/>
                </a:solidFill>
              </a:rPr>
              <a:t>Tactical / Response / Widearea radio channels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a:solidFill>
                  <a:schemeClr val="bg1">
                    <a:lumMod val="50000"/>
                  </a:schemeClr>
                </a:solidFill>
              </a:rPr>
              <a:t>“</a:t>
            </a:r>
            <a:r>
              <a:rPr lang="en-US" sz="2400" dirty="0" smtClean="0">
                <a:solidFill>
                  <a:schemeClr val="bg1">
                    <a:lumMod val="50000"/>
                  </a:schemeClr>
                </a:solidFill>
              </a:rPr>
              <a:t>Tactical” radio channels </a:t>
            </a:r>
            <a:endParaRPr lang="en-US" sz="2000" dirty="0" smtClean="0">
              <a:solidFill>
                <a:schemeClr val="bg1">
                  <a:lumMod val="50000"/>
                </a:schemeClr>
              </a:solidFill>
            </a:endParaRPr>
          </a:p>
          <a:p>
            <a:pPr marL="342900" indent="-342900" algn="l">
              <a:buFont typeface="Arial" pitchFamily="34" charset="0"/>
              <a:buChar char="•"/>
            </a:pPr>
            <a:r>
              <a:rPr lang="en-US" sz="2400" dirty="0">
                <a:solidFill>
                  <a:schemeClr val="bg1">
                    <a:lumMod val="50000"/>
                  </a:schemeClr>
                </a:solidFill>
              </a:rPr>
              <a:t>“Response” radio channels</a:t>
            </a:r>
          </a:p>
          <a:p>
            <a:pPr marL="342900" indent="-342900" algn="l">
              <a:buFont typeface="Arial" pitchFamily="34" charset="0"/>
              <a:buChar char="•"/>
            </a:pPr>
            <a:r>
              <a:rPr lang="en-US" sz="2400" dirty="0" smtClean="0">
                <a:solidFill>
                  <a:schemeClr val="bg1">
                    <a:lumMod val="50000"/>
                  </a:schemeClr>
                </a:solidFill>
              </a:rPr>
              <a:t>“</a:t>
            </a:r>
            <a:r>
              <a:rPr lang="en-US" sz="2400" dirty="0">
                <a:solidFill>
                  <a:schemeClr val="tx1"/>
                </a:solidFill>
              </a:rPr>
              <a:t>Widearea” </a:t>
            </a:r>
            <a:r>
              <a:rPr lang="en-US" sz="2400" dirty="0" smtClean="0">
                <a:solidFill>
                  <a:schemeClr val="tx1"/>
                </a:solidFill>
              </a:rPr>
              <a:t>(WISCOM) radio channels</a:t>
            </a:r>
            <a:endParaRPr lang="en-US" sz="2000" i="1" dirty="0">
              <a:solidFill>
                <a:schemeClr val="tx1"/>
              </a:solidFill>
            </a:endParaRPr>
          </a:p>
          <a:p>
            <a:pPr marL="800100" lvl="1" indent="-342900" algn="l">
              <a:buFont typeface="Arial" pitchFamily="34" charset="0"/>
              <a:buChar char="•"/>
            </a:pPr>
            <a:r>
              <a:rPr lang="en-US" sz="2000" dirty="0" smtClean="0">
                <a:solidFill>
                  <a:schemeClr val="tx1"/>
                </a:solidFill>
              </a:rPr>
              <a:t>Every use will end with the phrase, ….. </a:t>
            </a:r>
            <a:r>
              <a:rPr lang="en-US" sz="2000" i="1" dirty="0">
                <a:solidFill>
                  <a:schemeClr val="tx1"/>
                </a:solidFill>
              </a:rPr>
              <a:t>w</a:t>
            </a:r>
            <a:r>
              <a:rPr lang="en-US" sz="2000" i="1" dirty="0" smtClean="0">
                <a:solidFill>
                  <a:schemeClr val="tx1"/>
                </a:solidFill>
              </a:rPr>
              <a:t>hen normal radio channels will not carry far enough to work  </a:t>
            </a:r>
            <a:r>
              <a:rPr lang="en-US" sz="1600" b="1" i="1" dirty="0" smtClean="0">
                <a:solidFill>
                  <a:schemeClr val="tx1"/>
                </a:solidFill>
              </a:rPr>
              <a:t>[think “interdivisional /task force/strike team responses”]</a:t>
            </a:r>
          </a:p>
          <a:p>
            <a:pPr marL="800100" lvl="1" indent="-342900" algn="l">
              <a:buFont typeface="Arial" pitchFamily="34" charset="0"/>
              <a:buChar char="•"/>
            </a:pPr>
            <a:r>
              <a:rPr lang="en-US" sz="2000" dirty="0" smtClean="0">
                <a:solidFill>
                  <a:schemeClr val="tx1"/>
                </a:solidFill>
              </a:rPr>
              <a:t>Dispatch-to-Dispatch</a:t>
            </a:r>
          </a:p>
          <a:p>
            <a:pPr marL="800100" lvl="1" indent="-342900" algn="l">
              <a:buFont typeface="Arial" pitchFamily="34" charset="0"/>
              <a:buChar char="•"/>
            </a:pPr>
            <a:r>
              <a:rPr lang="en-US" sz="2000" dirty="0" smtClean="0">
                <a:solidFill>
                  <a:schemeClr val="tx1"/>
                </a:solidFill>
              </a:rPr>
              <a:t>Field </a:t>
            </a:r>
            <a:r>
              <a:rPr lang="en-US" sz="2000" dirty="0">
                <a:solidFill>
                  <a:schemeClr val="tx1"/>
                </a:solidFill>
              </a:rPr>
              <a:t>Units Responding (</a:t>
            </a:r>
            <a:r>
              <a:rPr lang="en-US" sz="2000" dirty="0" smtClean="0">
                <a:solidFill>
                  <a:schemeClr val="tx1"/>
                </a:solidFill>
              </a:rPr>
              <a:t>Interdivisional</a:t>
            </a:r>
            <a:r>
              <a:rPr lang="en-US" sz="2000" dirty="0">
                <a:solidFill>
                  <a:schemeClr val="tx1"/>
                </a:solidFill>
              </a:rPr>
              <a:t>) / In Staging / Returning to Quarters</a:t>
            </a:r>
          </a:p>
          <a:p>
            <a:pPr marL="800100" lvl="1" indent="-342900" algn="l">
              <a:buFont typeface="Arial" pitchFamily="34" charset="0"/>
              <a:buChar char="•"/>
            </a:pPr>
            <a:r>
              <a:rPr lang="en-US" sz="2000" dirty="0" smtClean="0">
                <a:solidFill>
                  <a:schemeClr val="tx1"/>
                </a:solidFill>
              </a:rPr>
              <a:t>Interdivisional TF/ST Leader-to-Staging </a:t>
            </a:r>
            <a:r>
              <a:rPr lang="en-US" sz="2000" dirty="0">
                <a:solidFill>
                  <a:schemeClr val="tx1"/>
                </a:solidFill>
              </a:rPr>
              <a:t>/ </a:t>
            </a:r>
            <a:r>
              <a:rPr lang="en-US" sz="2000" dirty="0" smtClean="0">
                <a:solidFill>
                  <a:schemeClr val="tx1"/>
                </a:solidFill>
              </a:rPr>
              <a:t>Staging-to-TF/ST Leader </a:t>
            </a:r>
            <a:endParaRPr lang="en-US" sz="2000" dirty="0">
              <a:solidFill>
                <a:schemeClr val="tx1"/>
              </a:solidFill>
            </a:endParaRPr>
          </a:p>
          <a:p>
            <a:pPr marL="800100" lvl="1" indent="-342900" algn="l">
              <a:buFont typeface="Arial" pitchFamily="34" charset="0"/>
              <a:buChar char="•"/>
            </a:pPr>
            <a:endParaRPr lang="en-US" sz="20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84311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2286000"/>
            <a:ext cx="8839200" cy="4343400"/>
          </a:xfrm>
        </p:spPr>
        <p:txBody>
          <a:bodyPr>
            <a:normAutofit/>
          </a:bodyPr>
          <a:lstStyle/>
          <a:p>
            <a:pPr algn="l"/>
            <a:r>
              <a:rPr lang="en-US" sz="3000" i="1" u="sng" dirty="0" smtClean="0">
                <a:solidFill>
                  <a:srgbClr val="FF0000"/>
                </a:solidFill>
              </a:rPr>
              <a:t>Use of Tactical / Response / Widearea radio channels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The use of all MABAS radio channels is described in the following MABAS-Wisconsin POLICIES, PROCEDURES &amp; GUIDELINES: </a:t>
            </a:r>
          </a:p>
          <a:p>
            <a:pPr marL="800100" lvl="1" indent="-342900" algn="l">
              <a:buFont typeface="Arial" pitchFamily="34" charset="0"/>
              <a:buChar char="•"/>
            </a:pPr>
            <a:r>
              <a:rPr lang="en-US" sz="2000" dirty="0" smtClean="0">
                <a:solidFill>
                  <a:schemeClr val="tx1"/>
                </a:solidFill>
              </a:rPr>
              <a:t>C-01.01.01 – VHF Interoperability</a:t>
            </a:r>
          </a:p>
          <a:p>
            <a:pPr marL="800100" lvl="1" indent="-342900" algn="l">
              <a:buFont typeface="Arial" pitchFamily="34" charset="0"/>
              <a:buChar char="•"/>
            </a:pPr>
            <a:r>
              <a:rPr lang="en-US" sz="2000" dirty="0" smtClean="0">
                <a:solidFill>
                  <a:schemeClr val="tx1"/>
                </a:solidFill>
              </a:rPr>
              <a:t>C-01-01.03 – Use of the IFERN and IFERN2 Frequencies</a:t>
            </a:r>
          </a:p>
          <a:p>
            <a:pPr marL="800100" lvl="1" indent="-342900" algn="l">
              <a:buFont typeface="Arial" pitchFamily="34" charset="0"/>
              <a:buChar char="•"/>
            </a:pPr>
            <a:r>
              <a:rPr lang="en-US" sz="2000" dirty="0" smtClean="0">
                <a:solidFill>
                  <a:schemeClr val="tx1"/>
                </a:solidFill>
              </a:rPr>
              <a:t>C-01-02.01 – Wisconsin Statewide Radio License</a:t>
            </a:r>
          </a:p>
          <a:p>
            <a:pPr marL="800100" lvl="1" indent="-342900" algn="l">
              <a:buFont typeface="Arial" pitchFamily="34" charset="0"/>
              <a:buChar char="•"/>
            </a:pPr>
            <a:r>
              <a:rPr lang="en-US" sz="2000" dirty="0" smtClean="0">
                <a:solidFill>
                  <a:schemeClr val="tx1"/>
                </a:solidFill>
              </a:rPr>
              <a:t>C-01-02-03 – Wisconsin Statewide Radio License, 800 MHz TAC Frequencies</a:t>
            </a:r>
          </a:p>
          <a:p>
            <a:pPr marL="800100" lvl="1" indent="-342900" algn="l">
              <a:buFont typeface="Arial" pitchFamily="34" charset="0"/>
              <a:buChar char="•"/>
            </a:pPr>
            <a:r>
              <a:rPr lang="en-US" sz="2000" dirty="0" smtClean="0">
                <a:solidFill>
                  <a:schemeClr val="tx1"/>
                </a:solidFill>
              </a:rPr>
              <a:t>C-01-05.02 – Wisconsin Tactical Frequency Usage</a:t>
            </a:r>
          </a:p>
          <a:p>
            <a:pPr marL="800100" lvl="1" indent="-342900" algn="l">
              <a:buFont typeface="Arial" pitchFamily="34" charset="0"/>
              <a:buChar char="•"/>
            </a:pPr>
            <a:r>
              <a:rPr lang="en-US" sz="2000" dirty="0" smtClean="0">
                <a:solidFill>
                  <a:schemeClr val="tx1"/>
                </a:solidFill>
              </a:rPr>
              <a:t>C-01-06.03 – Transmit Power Limitation</a:t>
            </a:r>
          </a:p>
          <a:p>
            <a:pPr marL="342900" indent="-342900" algn="l">
              <a:buFont typeface="Arial" pitchFamily="34" charset="0"/>
              <a:buChar char="•"/>
            </a:pPr>
            <a:endParaRPr lang="en-US" sz="1100" dirty="0" smtClean="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1972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7391400" cy="1447799"/>
          </a:xfrm>
        </p:spPr>
        <p:txBody>
          <a:bodyPr>
            <a:normAutofit/>
          </a:bodyPr>
          <a:lstStyle/>
          <a:p>
            <a:r>
              <a:rPr lang="en-US" sz="3200" b="1" dirty="0">
                <a:solidFill>
                  <a:srgbClr val="002060"/>
                </a:solidFill>
                <a:effectLst>
                  <a:outerShdw blurRad="38100" dist="38100" dir="2700000" algn="tl">
                    <a:srgbClr val="000000">
                      <a:alpha val="43137"/>
                    </a:srgbClr>
                  </a:outerShdw>
                </a:effectLst>
                <a:latin typeface="Baskerville Old Face" pitchFamily="18" charset="0"/>
              </a:rPr>
              <a:t>MABAS Radio Operations</a:t>
            </a:r>
            <a:br>
              <a:rPr lang="en-US" sz="3200" b="1" dirty="0">
                <a:solidFill>
                  <a:srgbClr val="002060"/>
                </a:solidFill>
                <a:effectLst>
                  <a:outerShdw blurRad="38100" dist="38100" dir="2700000" algn="tl">
                    <a:srgbClr val="000000">
                      <a:alpha val="43137"/>
                    </a:srgbClr>
                  </a:outerShdw>
                </a:effectLst>
                <a:latin typeface="Baskerville Old Face" pitchFamily="18" charset="0"/>
              </a:rPr>
            </a:br>
            <a:r>
              <a:rPr lang="en-US" sz="2200" b="1" dirty="0">
                <a:solidFill>
                  <a:srgbClr val="002060"/>
                </a:solidFill>
                <a:effectLst>
                  <a:outerShdw blurRad="38100" dist="38100" dir="2700000" algn="tl">
                    <a:srgbClr val="000000">
                      <a:alpha val="43137"/>
                    </a:srgbClr>
                  </a:outerShdw>
                </a:effectLst>
                <a:latin typeface="Baskerville Old Face" pitchFamily="18" charset="0"/>
              </a:rPr>
              <a:t>(IFERN/IFERN2, WISCOM &amp; Tactical Channels)</a:t>
            </a:r>
            <a:br>
              <a:rPr lang="en-US" sz="2200" b="1" dirty="0">
                <a:solidFill>
                  <a:srgbClr val="002060"/>
                </a:solidFill>
                <a:effectLst>
                  <a:outerShdw blurRad="38100" dist="38100" dir="2700000" algn="tl">
                    <a:srgbClr val="000000">
                      <a:alpha val="43137"/>
                    </a:srgbClr>
                  </a:outerShdw>
                </a:effectLst>
                <a:latin typeface="Baskerville Old Face" pitchFamily="18" charset="0"/>
              </a:rPr>
            </a:br>
            <a:r>
              <a:rPr lang="en-US" sz="3200" b="1" dirty="0">
                <a:solidFill>
                  <a:srgbClr val="002060"/>
                </a:solidFill>
                <a:effectLst>
                  <a:outerShdw blurRad="38100" dist="38100" dir="2700000" algn="tl">
                    <a:srgbClr val="000000">
                      <a:alpha val="43137"/>
                    </a:srgbClr>
                  </a:outerShdw>
                </a:effectLst>
                <a:latin typeface="Baskerville Old Face" pitchFamily="18" charset="0"/>
              </a:rPr>
              <a:t>and Badger RED </a:t>
            </a:r>
            <a:r>
              <a:rPr lang="en-US" sz="3200" b="1" dirty="0" smtClean="0">
                <a:solidFill>
                  <a:srgbClr val="002060"/>
                </a:solidFill>
                <a:effectLst>
                  <a:outerShdw blurRad="38100" dist="38100" dir="2700000" algn="tl">
                    <a:srgbClr val="000000">
                      <a:alpha val="43137"/>
                    </a:srgbClr>
                  </a:outerShdw>
                </a:effectLst>
                <a:latin typeface="Baskerville Old Face" pitchFamily="18" charset="0"/>
              </a:rPr>
              <a:t>Center</a:t>
            </a:r>
            <a:endParaRPr lang="en-US" sz="3200" b="1" dirty="0">
              <a:solidFill>
                <a:srgbClr val="002060"/>
              </a:solidFill>
              <a:effectLst>
                <a:outerShdw blurRad="38100" dist="38100" dir="2700000" algn="tl">
                  <a:srgbClr val="000000">
                    <a:alpha val="43137"/>
                  </a:srgbClr>
                </a:outerShdw>
              </a:effectLst>
              <a:latin typeface="Baskerville Old Face" pitchFamily="18" charset="0"/>
            </a:endParaRPr>
          </a:p>
        </p:txBody>
      </p:sp>
      <p:sp>
        <p:nvSpPr>
          <p:cNvPr id="3" name="Subtitle 2"/>
          <p:cNvSpPr>
            <a:spLocks noGrp="1"/>
          </p:cNvSpPr>
          <p:nvPr>
            <p:ph type="subTitle" idx="1"/>
          </p:nvPr>
        </p:nvSpPr>
        <p:spPr>
          <a:xfrm>
            <a:off x="381000" y="1752600"/>
            <a:ext cx="8763000" cy="5257800"/>
          </a:xfrm>
        </p:spPr>
        <p:txBody>
          <a:bodyPr>
            <a:normAutofit lnSpcReduction="10000"/>
          </a:bodyPr>
          <a:lstStyle/>
          <a:p>
            <a:pPr algn="l"/>
            <a:r>
              <a:rPr lang="en-US" sz="3000" i="1" u="sng" dirty="0" smtClean="0">
                <a:solidFill>
                  <a:srgbClr val="FF0000"/>
                </a:solidFill>
              </a:rPr>
              <a:t>Use of Tactical / Response / Widearea radio channels</a:t>
            </a:r>
          </a:p>
          <a:p>
            <a:pPr marL="342900" indent="-342900" algn="l">
              <a:buFont typeface="Arial" pitchFamily="34" charset="0"/>
              <a:buChar char="•"/>
            </a:pPr>
            <a:endParaRPr lang="en-US" sz="1100" dirty="0" smtClean="0">
              <a:solidFill>
                <a:schemeClr val="tx1"/>
              </a:solidFill>
            </a:endParaRPr>
          </a:p>
          <a:p>
            <a:pPr marL="342900" indent="-342900" algn="l">
              <a:buFont typeface="Arial" pitchFamily="34" charset="0"/>
              <a:buChar char="•"/>
            </a:pPr>
            <a:r>
              <a:rPr lang="en-US" sz="2400" dirty="0" smtClean="0">
                <a:solidFill>
                  <a:schemeClr val="tx1"/>
                </a:solidFill>
              </a:rPr>
              <a:t>C-01.01.01 - VHF interoperability</a:t>
            </a:r>
          </a:p>
          <a:p>
            <a:pPr lvl="1" algn="l"/>
            <a:r>
              <a:rPr lang="en-US" sz="2000" dirty="0" smtClean="0">
                <a:solidFill>
                  <a:schemeClr val="tx1"/>
                </a:solidFill>
              </a:rPr>
              <a:t>“Fire Departments rely heavily on two-way radios to communicate between companies, departments, and other disciplines at emergency and disaster scenes.  Fire Departments utilize radio frequencies in the VHF-Low, VHF-High, UHF, and 800 MHz frequency bands for day-to-day operations.  Newer technologies include the use of analog and digital transmissions and trunking technologies using incompatible protocols.</a:t>
            </a:r>
          </a:p>
          <a:p>
            <a:pPr marL="800100" lvl="1" indent="-342900" algn="l">
              <a:buFont typeface="Arial" pitchFamily="34" charset="0"/>
              <a:buChar char="•"/>
            </a:pPr>
            <a:endParaRPr lang="en-US" sz="1000" dirty="0">
              <a:solidFill>
                <a:schemeClr val="tx1"/>
              </a:solidFill>
            </a:endParaRPr>
          </a:p>
          <a:p>
            <a:pPr lvl="1" algn="l"/>
            <a:r>
              <a:rPr lang="en-US" sz="2000" dirty="0" smtClean="0">
                <a:solidFill>
                  <a:schemeClr val="tx1"/>
                </a:solidFill>
              </a:rPr>
              <a:t>While these systems may meet routine needs of individual departments, </a:t>
            </a:r>
            <a:r>
              <a:rPr lang="en-US" sz="2000" b="1" dirty="0" smtClean="0">
                <a:solidFill>
                  <a:schemeClr val="tx1"/>
                </a:solidFill>
              </a:rPr>
              <a:t>experience has shown that lack of interoperability between companies operating at an emergency scene can lead to serious and potentially life threatening consequences.</a:t>
            </a:r>
          </a:p>
          <a:p>
            <a:pPr lvl="1" algn="l"/>
            <a:endParaRPr lang="en-US" sz="1100" b="1" dirty="0">
              <a:solidFill>
                <a:schemeClr val="tx1"/>
              </a:solidFill>
            </a:endParaRPr>
          </a:p>
          <a:p>
            <a:pPr lvl="1" algn="l"/>
            <a:r>
              <a:rPr lang="en-US" sz="2000" b="1" dirty="0" smtClean="0">
                <a:solidFill>
                  <a:schemeClr val="tx1"/>
                </a:solidFill>
              </a:rPr>
              <a:t>The FCC’s national radio frequency band plan specifies VHF high band radio frequencies for fire service interoperability and fireground operations.</a:t>
            </a:r>
            <a:endParaRPr lang="en-US" sz="2000" dirty="0">
              <a:solidFill>
                <a:schemeClr val="tx1"/>
              </a:solidFill>
            </a:endParaRPr>
          </a:p>
        </p:txBody>
      </p:sp>
      <p:pic>
        <p:nvPicPr>
          <p:cNvPr id="4" name="Picture 7" descr="MABAS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5082" y="152400"/>
            <a:ext cx="1600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5610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1214</TotalTime>
  <Words>1937</Words>
  <Application>Microsoft Office PowerPoint</Application>
  <PresentationFormat>On-screen Show (4:3)</PresentationFormat>
  <Paragraphs>512</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Arial Narrow</vt:lpstr>
      <vt:lpstr>Baskerville Old Face</vt:lpstr>
      <vt:lpstr>Bermuda Script</vt:lpstr>
      <vt:lpstr>Calibri</vt:lpstr>
      <vt:lpstr>Office Theme</vt:lpstr>
      <vt:lpstr>MABAS Radio Operations (IFERN/IFERN2, WISCOM &amp; Tactical Channels) and Badger RED Center  3rd Annual MABAS-Wisconsin Command &amp; Dispatch Conference August 23, 2013 </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lpstr>MABAS Radio Operations (IFERN/IFERN2, WISCOM &amp; Tactical Channels) and Badger RED Center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Tveit, Keith</dc:creator>
  <cp:lastModifiedBy>Scott Remer</cp:lastModifiedBy>
  <cp:revision>80</cp:revision>
  <dcterms:created xsi:type="dcterms:W3CDTF">2013-07-09T23:19:42Z</dcterms:created>
  <dcterms:modified xsi:type="dcterms:W3CDTF">2013-09-27T04:37:50Z</dcterms:modified>
</cp:coreProperties>
</file>